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Poppins" panose="00000500000000000000" pitchFamily="2" charset="0"/>
      <p:regular r:id="rId33"/>
    </p:embeddedFont>
    <p:embeddedFont>
      <p:font typeface="Poppins Bold" panose="00000800000000000000" charset="0"/>
      <p:regular r:id="rId34"/>
    </p:embeddedFont>
    <p:embeddedFont>
      <p:font typeface="Poppins Italics" panose="020B0604020202020204" charset="0"/>
      <p:regular r:id="rId35"/>
    </p:embeddedFont>
    <p:embeddedFont>
      <p:font typeface="Poppins Medium" panose="00000600000000000000" pitchFamily="2" charset="0"/>
      <p:regular r:id="rId36"/>
    </p:embeddedFont>
    <p:embeddedFont>
      <p:font typeface="Poppins Medium Italics" panose="020B0604020202020204" charset="0"/>
      <p:regular r:id="rId37"/>
    </p:embeddedFont>
    <p:embeddedFont>
      <p:font typeface="Poppins Semi-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e Rainwater" userId="db6e5e4f-2018-4496-9f5d-b4ee27df23a1" providerId="ADAL" clId="{9161710B-30F6-4655-91FC-B3A6F373A057}"/>
    <pc:docChg chg="modSld">
      <pc:chgData name="Halle Rainwater" userId="db6e5e4f-2018-4496-9f5d-b4ee27df23a1" providerId="ADAL" clId="{9161710B-30F6-4655-91FC-B3A6F373A057}" dt="2024-07-31T13:40:00.295" v="28" actId="14100"/>
      <pc:docMkLst>
        <pc:docMk/>
      </pc:docMkLst>
      <pc:sldChg chg="modSp mod">
        <pc:chgData name="Halle Rainwater" userId="db6e5e4f-2018-4496-9f5d-b4ee27df23a1" providerId="ADAL" clId="{9161710B-30F6-4655-91FC-B3A6F373A057}" dt="2024-07-31T13:36:11.009" v="2" actId="1076"/>
        <pc:sldMkLst>
          <pc:docMk/>
          <pc:sldMk cId="0" sldId="260"/>
        </pc:sldMkLst>
        <pc:spChg chg="mod">
          <ac:chgData name="Halle Rainwater" userId="db6e5e4f-2018-4496-9f5d-b4ee27df23a1" providerId="ADAL" clId="{9161710B-30F6-4655-91FC-B3A6F373A057}" dt="2024-07-31T13:36:06.476" v="1" actId="1076"/>
          <ac:spMkLst>
            <pc:docMk/>
            <pc:sldMk cId="0" sldId="260"/>
            <ac:spMk id="8" creationId="{00000000-0000-0000-0000-000000000000}"/>
          </ac:spMkLst>
        </pc:spChg>
        <pc:spChg chg="mod">
          <ac:chgData name="Halle Rainwater" userId="db6e5e4f-2018-4496-9f5d-b4ee27df23a1" providerId="ADAL" clId="{9161710B-30F6-4655-91FC-B3A6F373A057}" dt="2024-07-31T13:35:48.005" v="0" actId="14100"/>
          <ac:spMkLst>
            <pc:docMk/>
            <pc:sldMk cId="0" sldId="260"/>
            <ac:spMk id="11" creationId="{00000000-0000-0000-0000-000000000000}"/>
          </ac:spMkLst>
        </pc:spChg>
        <pc:spChg chg="mod">
          <ac:chgData name="Halle Rainwater" userId="db6e5e4f-2018-4496-9f5d-b4ee27df23a1" providerId="ADAL" clId="{9161710B-30F6-4655-91FC-B3A6F373A057}" dt="2024-07-31T13:36:11.009" v="2" actId="1076"/>
          <ac:spMkLst>
            <pc:docMk/>
            <pc:sldMk cId="0" sldId="260"/>
            <ac:spMk id="12" creationId="{00000000-0000-0000-0000-000000000000}"/>
          </ac:spMkLst>
        </pc:spChg>
      </pc:sldChg>
      <pc:sldChg chg="modSp mod">
        <pc:chgData name="Halle Rainwater" userId="db6e5e4f-2018-4496-9f5d-b4ee27df23a1" providerId="ADAL" clId="{9161710B-30F6-4655-91FC-B3A6F373A057}" dt="2024-07-31T13:36:28.610" v="3" actId="14100"/>
        <pc:sldMkLst>
          <pc:docMk/>
          <pc:sldMk cId="0" sldId="263"/>
        </pc:sldMkLst>
        <pc:spChg chg="mod">
          <ac:chgData name="Halle Rainwater" userId="db6e5e4f-2018-4496-9f5d-b4ee27df23a1" providerId="ADAL" clId="{9161710B-30F6-4655-91FC-B3A6F373A057}" dt="2024-07-31T13:36:28.610" v="3" actId="14100"/>
          <ac:spMkLst>
            <pc:docMk/>
            <pc:sldMk cId="0" sldId="263"/>
            <ac:spMk id="4" creationId="{00000000-0000-0000-0000-000000000000}"/>
          </ac:spMkLst>
        </pc:spChg>
      </pc:sldChg>
      <pc:sldChg chg="modSp mod">
        <pc:chgData name="Halle Rainwater" userId="db6e5e4f-2018-4496-9f5d-b4ee27df23a1" providerId="ADAL" clId="{9161710B-30F6-4655-91FC-B3A6F373A057}" dt="2024-07-31T13:36:46.602" v="4" actId="14100"/>
        <pc:sldMkLst>
          <pc:docMk/>
          <pc:sldMk cId="0" sldId="266"/>
        </pc:sldMkLst>
        <pc:spChg chg="mod">
          <ac:chgData name="Halle Rainwater" userId="db6e5e4f-2018-4496-9f5d-b4ee27df23a1" providerId="ADAL" clId="{9161710B-30F6-4655-91FC-B3A6F373A057}" dt="2024-07-31T13:36:46.602" v="4" actId="14100"/>
          <ac:spMkLst>
            <pc:docMk/>
            <pc:sldMk cId="0" sldId="266"/>
            <ac:spMk id="4" creationId="{00000000-0000-0000-0000-000000000000}"/>
          </ac:spMkLst>
        </pc:spChg>
      </pc:sldChg>
      <pc:sldChg chg="modSp mod">
        <pc:chgData name="Halle Rainwater" userId="db6e5e4f-2018-4496-9f5d-b4ee27df23a1" providerId="ADAL" clId="{9161710B-30F6-4655-91FC-B3A6F373A057}" dt="2024-07-31T13:37:05.147" v="6" actId="14100"/>
        <pc:sldMkLst>
          <pc:docMk/>
          <pc:sldMk cId="0" sldId="267"/>
        </pc:sldMkLst>
        <pc:spChg chg="mod">
          <ac:chgData name="Halle Rainwater" userId="db6e5e4f-2018-4496-9f5d-b4ee27df23a1" providerId="ADAL" clId="{9161710B-30F6-4655-91FC-B3A6F373A057}" dt="2024-07-31T13:36:58.773" v="5" actId="14100"/>
          <ac:spMkLst>
            <pc:docMk/>
            <pc:sldMk cId="0" sldId="267"/>
            <ac:spMk id="15" creationId="{00000000-0000-0000-0000-000000000000}"/>
          </ac:spMkLst>
        </pc:spChg>
        <pc:spChg chg="mod">
          <ac:chgData name="Halle Rainwater" userId="db6e5e4f-2018-4496-9f5d-b4ee27df23a1" providerId="ADAL" clId="{9161710B-30F6-4655-91FC-B3A6F373A057}" dt="2024-07-31T13:37:05.147" v="6" actId="14100"/>
          <ac:spMkLst>
            <pc:docMk/>
            <pc:sldMk cId="0" sldId="267"/>
            <ac:spMk id="20" creationId="{00000000-0000-0000-0000-000000000000}"/>
          </ac:spMkLst>
        </pc:spChg>
      </pc:sldChg>
      <pc:sldChg chg="modSp mod">
        <pc:chgData name="Halle Rainwater" userId="db6e5e4f-2018-4496-9f5d-b4ee27df23a1" providerId="ADAL" clId="{9161710B-30F6-4655-91FC-B3A6F373A057}" dt="2024-07-31T13:37:37.832" v="8" actId="1076"/>
        <pc:sldMkLst>
          <pc:docMk/>
          <pc:sldMk cId="0" sldId="272"/>
        </pc:sldMkLst>
        <pc:spChg chg="mod">
          <ac:chgData name="Halle Rainwater" userId="db6e5e4f-2018-4496-9f5d-b4ee27df23a1" providerId="ADAL" clId="{9161710B-30F6-4655-91FC-B3A6F373A057}" dt="2024-07-31T13:37:29.532" v="7" actId="14100"/>
          <ac:spMkLst>
            <pc:docMk/>
            <pc:sldMk cId="0" sldId="272"/>
            <ac:spMk id="7" creationId="{00000000-0000-0000-0000-000000000000}"/>
          </ac:spMkLst>
        </pc:spChg>
        <pc:grpChg chg="mod">
          <ac:chgData name="Halle Rainwater" userId="db6e5e4f-2018-4496-9f5d-b4ee27df23a1" providerId="ADAL" clId="{9161710B-30F6-4655-91FC-B3A6F373A057}" dt="2024-07-31T13:37:37.832" v="8" actId="1076"/>
          <ac:grpSpMkLst>
            <pc:docMk/>
            <pc:sldMk cId="0" sldId="272"/>
            <ac:grpSpMk id="3" creationId="{00000000-0000-0000-0000-000000000000}"/>
          </ac:grpSpMkLst>
        </pc:grpChg>
      </pc:sldChg>
      <pc:sldChg chg="modSp mod">
        <pc:chgData name="Halle Rainwater" userId="db6e5e4f-2018-4496-9f5d-b4ee27df23a1" providerId="ADAL" clId="{9161710B-30F6-4655-91FC-B3A6F373A057}" dt="2024-07-31T13:37:58.310" v="12" actId="14100"/>
        <pc:sldMkLst>
          <pc:docMk/>
          <pc:sldMk cId="0" sldId="273"/>
        </pc:sldMkLst>
        <pc:spChg chg="mod">
          <ac:chgData name="Halle Rainwater" userId="db6e5e4f-2018-4496-9f5d-b4ee27df23a1" providerId="ADAL" clId="{9161710B-30F6-4655-91FC-B3A6F373A057}" dt="2024-07-31T13:37:45.073" v="9" actId="14100"/>
          <ac:spMkLst>
            <pc:docMk/>
            <pc:sldMk cId="0" sldId="273"/>
            <ac:spMk id="8" creationId="{00000000-0000-0000-0000-000000000000}"/>
          </ac:spMkLst>
        </pc:spChg>
        <pc:spChg chg="mod">
          <ac:chgData name="Halle Rainwater" userId="db6e5e4f-2018-4496-9f5d-b4ee27df23a1" providerId="ADAL" clId="{9161710B-30F6-4655-91FC-B3A6F373A057}" dt="2024-07-31T13:37:50.359" v="10" actId="14100"/>
          <ac:spMkLst>
            <pc:docMk/>
            <pc:sldMk cId="0" sldId="273"/>
            <ac:spMk id="12" creationId="{00000000-0000-0000-0000-000000000000}"/>
          </ac:spMkLst>
        </pc:spChg>
        <pc:spChg chg="mod">
          <ac:chgData name="Halle Rainwater" userId="db6e5e4f-2018-4496-9f5d-b4ee27df23a1" providerId="ADAL" clId="{9161710B-30F6-4655-91FC-B3A6F373A057}" dt="2024-07-31T13:37:55.030" v="11" actId="14100"/>
          <ac:spMkLst>
            <pc:docMk/>
            <pc:sldMk cId="0" sldId="273"/>
            <ac:spMk id="16" creationId="{00000000-0000-0000-0000-000000000000}"/>
          </ac:spMkLst>
        </pc:spChg>
        <pc:spChg chg="mod">
          <ac:chgData name="Halle Rainwater" userId="db6e5e4f-2018-4496-9f5d-b4ee27df23a1" providerId="ADAL" clId="{9161710B-30F6-4655-91FC-B3A6F373A057}" dt="2024-07-31T13:37:58.310" v="12" actId="14100"/>
          <ac:spMkLst>
            <pc:docMk/>
            <pc:sldMk cId="0" sldId="273"/>
            <ac:spMk id="18" creationId="{00000000-0000-0000-0000-000000000000}"/>
          </ac:spMkLst>
        </pc:spChg>
      </pc:sldChg>
      <pc:sldChg chg="modSp mod">
        <pc:chgData name="Halle Rainwater" userId="db6e5e4f-2018-4496-9f5d-b4ee27df23a1" providerId="ADAL" clId="{9161710B-30F6-4655-91FC-B3A6F373A057}" dt="2024-07-31T13:38:10.249" v="13" actId="14100"/>
        <pc:sldMkLst>
          <pc:docMk/>
          <pc:sldMk cId="0" sldId="274"/>
        </pc:sldMkLst>
        <pc:spChg chg="mod">
          <ac:chgData name="Halle Rainwater" userId="db6e5e4f-2018-4496-9f5d-b4ee27df23a1" providerId="ADAL" clId="{9161710B-30F6-4655-91FC-B3A6F373A057}" dt="2024-07-31T13:38:10.249" v="13" actId="14100"/>
          <ac:spMkLst>
            <pc:docMk/>
            <pc:sldMk cId="0" sldId="274"/>
            <ac:spMk id="24" creationId="{00000000-0000-0000-0000-000000000000}"/>
          </ac:spMkLst>
        </pc:spChg>
      </pc:sldChg>
      <pc:sldChg chg="modSp mod">
        <pc:chgData name="Halle Rainwater" userId="db6e5e4f-2018-4496-9f5d-b4ee27df23a1" providerId="ADAL" clId="{9161710B-30F6-4655-91FC-B3A6F373A057}" dt="2024-07-31T13:38:26.392" v="15" actId="120"/>
        <pc:sldMkLst>
          <pc:docMk/>
          <pc:sldMk cId="0" sldId="275"/>
        </pc:sldMkLst>
        <pc:spChg chg="mod">
          <ac:chgData name="Halle Rainwater" userId="db6e5e4f-2018-4496-9f5d-b4ee27df23a1" providerId="ADAL" clId="{9161710B-30F6-4655-91FC-B3A6F373A057}" dt="2024-07-31T13:38:26.392" v="15" actId="120"/>
          <ac:spMkLst>
            <pc:docMk/>
            <pc:sldMk cId="0" sldId="275"/>
            <ac:spMk id="10" creationId="{00000000-0000-0000-0000-000000000000}"/>
          </ac:spMkLst>
        </pc:spChg>
      </pc:sldChg>
      <pc:sldChg chg="modSp mod">
        <pc:chgData name="Halle Rainwater" userId="db6e5e4f-2018-4496-9f5d-b4ee27df23a1" providerId="ADAL" clId="{9161710B-30F6-4655-91FC-B3A6F373A057}" dt="2024-07-31T13:38:38.356" v="17" actId="14100"/>
        <pc:sldMkLst>
          <pc:docMk/>
          <pc:sldMk cId="0" sldId="276"/>
        </pc:sldMkLst>
        <pc:spChg chg="mod">
          <ac:chgData name="Halle Rainwater" userId="db6e5e4f-2018-4496-9f5d-b4ee27df23a1" providerId="ADAL" clId="{9161710B-30F6-4655-91FC-B3A6F373A057}" dt="2024-07-31T13:38:34.539" v="16" actId="14100"/>
          <ac:spMkLst>
            <pc:docMk/>
            <pc:sldMk cId="0" sldId="276"/>
            <ac:spMk id="6" creationId="{00000000-0000-0000-0000-000000000000}"/>
          </ac:spMkLst>
        </pc:spChg>
        <pc:spChg chg="mod">
          <ac:chgData name="Halle Rainwater" userId="db6e5e4f-2018-4496-9f5d-b4ee27df23a1" providerId="ADAL" clId="{9161710B-30F6-4655-91FC-B3A6F373A057}" dt="2024-07-31T13:38:38.356" v="17" actId="14100"/>
          <ac:spMkLst>
            <pc:docMk/>
            <pc:sldMk cId="0" sldId="276"/>
            <ac:spMk id="16" creationId="{00000000-0000-0000-0000-000000000000}"/>
          </ac:spMkLst>
        </pc:spChg>
      </pc:sldChg>
      <pc:sldChg chg="modSp mod">
        <pc:chgData name="Halle Rainwater" userId="db6e5e4f-2018-4496-9f5d-b4ee27df23a1" providerId="ADAL" clId="{9161710B-30F6-4655-91FC-B3A6F373A057}" dt="2024-07-31T13:38:50.660" v="20" actId="14100"/>
        <pc:sldMkLst>
          <pc:docMk/>
          <pc:sldMk cId="0" sldId="277"/>
        </pc:sldMkLst>
        <pc:spChg chg="mod">
          <ac:chgData name="Halle Rainwater" userId="db6e5e4f-2018-4496-9f5d-b4ee27df23a1" providerId="ADAL" clId="{9161710B-30F6-4655-91FC-B3A6F373A057}" dt="2024-07-31T13:38:45.676" v="19" actId="120"/>
          <ac:spMkLst>
            <pc:docMk/>
            <pc:sldMk cId="0" sldId="277"/>
            <ac:spMk id="14" creationId="{00000000-0000-0000-0000-000000000000}"/>
          </ac:spMkLst>
        </pc:spChg>
        <pc:spChg chg="mod">
          <ac:chgData name="Halle Rainwater" userId="db6e5e4f-2018-4496-9f5d-b4ee27df23a1" providerId="ADAL" clId="{9161710B-30F6-4655-91FC-B3A6F373A057}" dt="2024-07-31T13:38:50.660" v="20" actId="14100"/>
          <ac:spMkLst>
            <pc:docMk/>
            <pc:sldMk cId="0" sldId="277"/>
            <ac:spMk id="15" creationId="{00000000-0000-0000-0000-000000000000}"/>
          </ac:spMkLst>
        </pc:spChg>
      </pc:sldChg>
      <pc:sldChg chg="modSp mod">
        <pc:chgData name="Halle Rainwater" userId="db6e5e4f-2018-4496-9f5d-b4ee27df23a1" providerId="ADAL" clId="{9161710B-30F6-4655-91FC-B3A6F373A057}" dt="2024-07-31T13:39:14.037" v="21" actId="14100"/>
        <pc:sldMkLst>
          <pc:docMk/>
          <pc:sldMk cId="0" sldId="278"/>
        </pc:sldMkLst>
        <pc:spChg chg="mod">
          <ac:chgData name="Halle Rainwater" userId="db6e5e4f-2018-4496-9f5d-b4ee27df23a1" providerId="ADAL" clId="{9161710B-30F6-4655-91FC-B3A6F373A057}" dt="2024-07-31T13:39:14.037" v="21" actId="14100"/>
          <ac:spMkLst>
            <pc:docMk/>
            <pc:sldMk cId="0" sldId="278"/>
            <ac:spMk id="10" creationId="{00000000-0000-0000-0000-000000000000}"/>
          </ac:spMkLst>
        </pc:spChg>
      </pc:sldChg>
      <pc:sldChg chg="modSp mod">
        <pc:chgData name="Halle Rainwater" userId="db6e5e4f-2018-4496-9f5d-b4ee27df23a1" providerId="ADAL" clId="{9161710B-30F6-4655-91FC-B3A6F373A057}" dt="2024-07-31T13:39:19.641" v="23" actId="120"/>
        <pc:sldMkLst>
          <pc:docMk/>
          <pc:sldMk cId="0" sldId="279"/>
        </pc:sldMkLst>
        <pc:spChg chg="mod">
          <ac:chgData name="Halle Rainwater" userId="db6e5e4f-2018-4496-9f5d-b4ee27df23a1" providerId="ADAL" clId="{9161710B-30F6-4655-91FC-B3A6F373A057}" dt="2024-07-31T13:39:19.641" v="23" actId="120"/>
          <ac:spMkLst>
            <pc:docMk/>
            <pc:sldMk cId="0" sldId="279"/>
            <ac:spMk id="2" creationId="{00000000-0000-0000-0000-000000000000}"/>
          </ac:spMkLst>
        </pc:spChg>
      </pc:sldChg>
      <pc:sldChg chg="modSp mod">
        <pc:chgData name="Halle Rainwater" userId="db6e5e4f-2018-4496-9f5d-b4ee27df23a1" providerId="ADAL" clId="{9161710B-30F6-4655-91FC-B3A6F373A057}" dt="2024-07-31T13:39:36.819" v="25" actId="1076"/>
        <pc:sldMkLst>
          <pc:docMk/>
          <pc:sldMk cId="0" sldId="281"/>
        </pc:sldMkLst>
        <pc:spChg chg="mod">
          <ac:chgData name="Halle Rainwater" userId="db6e5e4f-2018-4496-9f5d-b4ee27df23a1" providerId="ADAL" clId="{9161710B-30F6-4655-91FC-B3A6F373A057}" dt="2024-07-31T13:39:36.819" v="25" actId="1076"/>
          <ac:spMkLst>
            <pc:docMk/>
            <pc:sldMk cId="0" sldId="281"/>
            <ac:spMk id="6" creationId="{00000000-0000-0000-0000-000000000000}"/>
          </ac:spMkLst>
        </pc:spChg>
        <pc:spChg chg="mod">
          <ac:chgData name="Halle Rainwater" userId="db6e5e4f-2018-4496-9f5d-b4ee27df23a1" providerId="ADAL" clId="{9161710B-30F6-4655-91FC-B3A6F373A057}" dt="2024-07-31T13:39:30.459" v="24" actId="14100"/>
          <ac:spMkLst>
            <pc:docMk/>
            <pc:sldMk cId="0" sldId="281"/>
            <ac:spMk id="7" creationId="{00000000-0000-0000-0000-000000000000}"/>
          </ac:spMkLst>
        </pc:spChg>
      </pc:sldChg>
      <pc:sldChg chg="modSp mod">
        <pc:chgData name="Halle Rainwater" userId="db6e5e4f-2018-4496-9f5d-b4ee27df23a1" providerId="ADAL" clId="{9161710B-30F6-4655-91FC-B3A6F373A057}" dt="2024-07-31T13:39:44.620" v="26" actId="14100"/>
        <pc:sldMkLst>
          <pc:docMk/>
          <pc:sldMk cId="0" sldId="282"/>
        </pc:sldMkLst>
        <pc:spChg chg="mod">
          <ac:chgData name="Halle Rainwater" userId="db6e5e4f-2018-4496-9f5d-b4ee27df23a1" providerId="ADAL" clId="{9161710B-30F6-4655-91FC-B3A6F373A057}" dt="2024-07-31T13:39:44.620" v="26" actId="14100"/>
          <ac:spMkLst>
            <pc:docMk/>
            <pc:sldMk cId="0" sldId="282"/>
            <ac:spMk id="5" creationId="{00000000-0000-0000-0000-000000000000}"/>
          </ac:spMkLst>
        </pc:spChg>
      </pc:sldChg>
      <pc:sldChg chg="modSp mod">
        <pc:chgData name="Halle Rainwater" userId="db6e5e4f-2018-4496-9f5d-b4ee27df23a1" providerId="ADAL" clId="{9161710B-30F6-4655-91FC-B3A6F373A057}" dt="2024-07-31T13:39:51.372" v="27" actId="14100"/>
        <pc:sldMkLst>
          <pc:docMk/>
          <pc:sldMk cId="0" sldId="283"/>
        </pc:sldMkLst>
        <pc:spChg chg="mod">
          <ac:chgData name="Halle Rainwater" userId="db6e5e4f-2018-4496-9f5d-b4ee27df23a1" providerId="ADAL" clId="{9161710B-30F6-4655-91FC-B3A6F373A057}" dt="2024-07-31T13:39:51.372" v="27" actId="14100"/>
          <ac:spMkLst>
            <pc:docMk/>
            <pc:sldMk cId="0" sldId="283"/>
            <ac:spMk id="7" creationId="{00000000-0000-0000-0000-000000000000}"/>
          </ac:spMkLst>
        </pc:spChg>
      </pc:sldChg>
      <pc:sldChg chg="modSp mod">
        <pc:chgData name="Halle Rainwater" userId="db6e5e4f-2018-4496-9f5d-b4ee27df23a1" providerId="ADAL" clId="{9161710B-30F6-4655-91FC-B3A6F373A057}" dt="2024-07-31T13:40:00.295" v="28" actId="14100"/>
        <pc:sldMkLst>
          <pc:docMk/>
          <pc:sldMk cId="0" sldId="284"/>
        </pc:sldMkLst>
        <pc:spChg chg="mod">
          <ac:chgData name="Halle Rainwater" userId="db6e5e4f-2018-4496-9f5d-b4ee27df23a1" providerId="ADAL" clId="{9161710B-30F6-4655-91FC-B3A6F373A057}" dt="2024-07-31T13:40:00.295" v="28" actId="14100"/>
          <ac:spMkLst>
            <pc:docMk/>
            <pc:sldMk cId="0" sldId="284"/>
            <ac:spMk id="1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alphamechanicalservice.com/commercialindustrialservices/"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5551" y="9169259"/>
            <a:ext cx="531672" cy="531672"/>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227794" y="50960"/>
            <a:ext cx="7060206" cy="10287000"/>
            <a:chOff x="0" y="0"/>
            <a:chExt cx="7095071" cy="10337800"/>
          </a:xfrm>
        </p:grpSpPr>
        <p:sp>
          <p:nvSpPr>
            <p:cNvPr id="4" name="Freeform 4"/>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59476" r="-59476"/>
              </a:stretch>
            </a:blipFill>
          </p:spPr>
          <p:txBody>
            <a:bodyPr/>
            <a:lstStyle/>
            <a:p>
              <a:endParaRPr lang="en-US"/>
            </a:p>
          </p:txBody>
        </p:sp>
      </p:grpSp>
      <p:grpSp>
        <p:nvGrpSpPr>
          <p:cNvPr id="5" name="Group 5"/>
          <p:cNvGrpSpPr/>
          <p:nvPr/>
        </p:nvGrpSpPr>
        <p:grpSpPr>
          <a:xfrm rot="-2292491">
            <a:off x="11971514" y="3358915"/>
            <a:ext cx="1062487" cy="6734838"/>
            <a:chOff x="0" y="0"/>
            <a:chExt cx="279832" cy="1773784"/>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355989"/>
            </a:solidFill>
          </p:spPr>
          <p:txBody>
            <a:bodyPr/>
            <a:lstStyle/>
            <a:p>
              <a:endParaRPr lang="en-US"/>
            </a:p>
          </p:txBody>
        </p:sp>
        <p:sp>
          <p:nvSpPr>
            <p:cNvPr id="7" name="TextBox 7"/>
            <p:cNvSpPr txBox="1"/>
            <p:nvPr/>
          </p:nvSpPr>
          <p:spPr>
            <a:xfrm>
              <a:off x="0" y="-66675"/>
              <a:ext cx="279832" cy="1840459"/>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rot="7221385">
            <a:off x="13101531" y="9401040"/>
            <a:ext cx="2523952" cy="953058"/>
            <a:chOff x="0" y="0"/>
            <a:chExt cx="1614384" cy="609600"/>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355989"/>
            </a:solidFill>
          </p:spPr>
          <p:txBody>
            <a:bodyPr/>
            <a:lstStyle/>
            <a:p>
              <a:endParaRPr lang="en-US"/>
            </a:p>
          </p:txBody>
        </p:sp>
        <p:sp>
          <p:nvSpPr>
            <p:cNvPr id="10" name="TextBox 10"/>
            <p:cNvSpPr txBox="1"/>
            <p:nvPr/>
          </p:nvSpPr>
          <p:spPr>
            <a:xfrm>
              <a:off x="101600" y="-66675"/>
              <a:ext cx="1411184" cy="67627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rot="7221385">
            <a:off x="11304292" y="9582671"/>
            <a:ext cx="3837666" cy="589796"/>
            <a:chOff x="0" y="0"/>
            <a:chExt cx="2454669" cy="377249"/>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CDEDCA"/>
            </a:solidFill>
          </p:spPr>
          <p:txBody>
            <a:bodyPr/>
            <a:lstStyle/>
            <a:p>
              <a:endParaRPr lang="en-US"/>
            </a:p>
          </p:txBody>
        </p:sp>
        <p:sp>
          <p:nvSpPr>
            <p:cNvPr id="13" name="TextBox 13"/>
            <p:cNvSpPr txBox="1"/>
            <p:nvPr/>
          </p:nvSpPr>
          <p:spPr>
            <a:xfrm>
              <a:off x="101600" y="-66675"/>
              <a:ext cx="2251469" cy="443924"/>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rot="7091654">
            <a:off x="9086695" y="955891"/>
            <a:ext cx="4138086" cy="589796"/>
            <a:chOff x="0" y="0"/>
            <a:chExt cx="2646825" cy="377249"/>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CA3B2A"/>
            </a:solidFill>
          </p:spPr>
          <p:txBody>
            <a:bodyPr/>
            <a:lstStyle/>
            <a:p>
              <a:endParaRPr lang="en-US"/>
            </a:p>
          </p:txBody>
        </p:sp>
        <p:sp>
          <p:nvSpPr>
            <p:cNvPr id="16" name="TextBox 16"/>
            <p:cNvSpPr txBox="1"/>
            <p:nvPr/>
          </p:nvSpPr>
          <p:spPr>
            <a:xfrm>
              <a:off x="101600" y="-66675"/>
              <a:ext cx="2443625" cy="443924"/>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rot="1710481">
            <a:off x="11533776" y="-1617267"/>
            <a:ext cx="1062487" cy="6686550"/>
            <a:chOff x="0" y="0"/>
            <a:chExt cx="279832" cy="1761067"/>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355989"/>
            </a:solidFill>
          </p:spPr>
          <p:txBody>
            <a:bodyPr/>
            <a:lstStyle/>
            <a:p>
              <a:endParaRPr lang="en-US"/>
            </a:p>
          </p:txBody>
        </p:sp>
        <p:sp>
          <p:nvSpPr>
            <p:cNvPr id="19" name="TextBox 19"/>
            <p:cNvSpPr txBox="1"/>
            <p:nvPr/>
          </p:nvSpPr>
          <p:spPr>
            <a:xfrm>
              <a:off x="0" y="-66675"/>
              <a:ext cx="279832" cy="1827742"/>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rot="1744249">
            <a:off x="17183645" y="2226736"/>
            <a:ext cx="2208710" cy="14588015"/>
            <a:chOff x="0" y="0"/>
            <a:chExt cx="581718" cy="3842111"/>
          </a:xfrm>
        </p:grpSpPr>
        <p:sp>
          <p:nvSpPr>
            <p:cNvPr id="21" name="Freeform 2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659962"/>
            </a:solidFill>
          </p:spPr>
          <p:txBody>
            <a:bodyPr/>
            <a:lstStyle/>
            <a:p>
              <a:endParaRPr lang="en-US"/>
            </a:p>
          </p:txBody>
        </p:sp>
        <p:sp>
          <p:nvSpPr>
            <p:cNvPr id="22" name="TextBox 22"/>
            <p:cNvSpPr txBox="1"/>
            <p:nvPr/>
          </p:nvSpPr>
          <p:spPr>
            <a:xfrm>
              <a:off x="0" y="-66675"/>
              <a:ext cx="581718" cy="3908786"/>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5332982" y="1087028"/>
            <a:ext cx="3811018" cy="1429132"/>
          </a:xfrm>
          <a:custGeom>
            <a:avLst/>
            <a:gdLst/>
            <a:ahLst/>
            <a:cxnLst/>
            <a:rect l="l" t="t" r="r" b="b"/>
            <a:pathLst>
              <a:path w="3811018" h="1429132">
                <a:moveTo>
                  <a:pt x="0" y="0"/>
                </a:moveTo>
                <a:lnTo>
                  <a:pt x="3811018" y="0"/>
                </a:lnTo>
                <a:lnTo>
                  <a:pt x="3811018" y="1429132"/>
                </a:lnTo>
                <a:lnTo>
                  <a:pt x="0" y="1429132"/>
                </a:lnTo>
                <a:lnTo>
                  <a:pt x="0" y="0"/>
                </a:lnTo>
                <a:close/>
              </a:path>
            </a:pathLst>
          </a:custGeom>
          <a:blipFill>
            <a:blip r:embed="rId5"/>
            <a:stretch>
              <a:fillRect/>
            </a:stretch>
          </a:blipFill>
        </p:spPr>
        <p:txBody>
          <a:bodyPr/>
          <a:lstStyle/>
          <a:p>
            <a:endParaRPr lang="en-US"/>
          </a:p>
        </p:txBody>
      </p:sp>
      <p:sp>
        <p:nvSpPr>
          <p:cNvPr id="24" name="Freeform 24"/>
          <p:cNvSpPr/>
          <p:nvPr/>
        </p:nvSpPr>
        <p:spPr>
          <a:xfrm>
            <a:off x="735353" y="940396"/>
            <a:ext cx="4423104" cy="2007821"/>
          </a:xfrm>
          <a:custGeom>
            <a:avLst/>
            <a:gdLst/>
            <a:ahLst/>
            <a:cxnLst/>
            <a:rect l="l" t="t" r="r" b="b"/>
            <a:pathLst>
              <a:path w="4423104" h="2007821">
                <a:moveTo>
                  <a:pt x="0" y="0"/>
                </a:moveTo>
                <a:lnTo>
                  <a:pt x="4423104" y="0"/>
                </a:lnTo>
                <a:lnTo>
                  <a:pt x="4423104" y="2007821"/>
                </a:lnTo>
                <a:lnTo>
                  <a:pt x="0" y="2007821"/>
                </a:lnTo>
                <a:lnTo>
                  <a:pt x="0" y="0"/>
                </a:lnTo>
                <a:close/>
              </a:path>
            </a:pathLst>
          </a:custGeom>
          <a:blipFill>
            <a:blip r:embed="rId6"/>
            <a:stretch>
              <a:fillRect t="-4323"/>
            </a:stretch>
          </a:blipFill>
        </p:spPr>
        <p:txBody>
          <a:bodyPr/>
          <a:lstStyle/>
          <a:p>
            <a:endParaRPr lang="en-US"/>
          </a:p>
        </p:txBody>
      </p:sp>
      <p:grpSp>
        <p:nvGrpSpPr>
          <p:cNvPr id="25" name="Group 25"/>
          <p:cNvGrpSpPr/>
          <p:nvPr/>
        </p:nvGrpSpPr>
        <p:grpSpPr>
          <a:xfrm>
            <a:off x="835551" y="4043592"/>
            <a:ext cx="9569740" cy="4029185"/>
            <a:chOff x="0" y="0"/>
            <a:chExt cx="12759653" cy="5372246"/>
          </a:xfrm>
        </p:grpSpPr>
        <p:sp>
          <p:nvSpPr>
            <p:cNvPr id="26" name="TextBox 26"/>
            <p:cNvSpPr txBox="1"/>
            <p:nvPr/>
          </p:nvSpPr>
          <p:spPr>
            <a:xfrm>
              <a:off x="0" y="4582518"/>
              <a:ext cx="12759653" cy="789728"/>
            </a:xfrm>
            <a:prstGeom prst="rect">
              <a:avLst/>
            </a:prstGeom>
          </p:spPr>
          <p:txBody>
            <a:bodyPr lIns="0" tIns="0" rIns="0" bIns="0" rtlCol="0" anchor="t">
              <a:spAutoFit/>
            </a:bodyPr>
            <a:lstStyle/>
            <a:p>
              <a:pPr algn="l">
                <a:lnSpc>
                  <a:spcPts val="4760"/>
                </a:lnSpc>
                <a:spcBef>
                  <a:spcPct val="0"/>
                </a:spcBef>
              </a:pPr>
              <a:r>
                <a:rPr lang="en-US" sz="3400" spc="748">
                  <a:solidFill>
                    <a:srgbClr val="000000"/>
                  </a:solidFill>
                  <a:latin typeface="Poppins Medium"/>
                  <a:ea typeface="Poppins Medium"/>
                  <a:cs typeface="Poppins Medium"/>
                  <a:sym typeface="Poppins Medium"/>
                </a:rPr>
                <a:t>Business Confidential- 2024</a:t>
              </a:r>
            </a:p>
          </p:txBody>
        </p:sp>
        <p:sp>
          <p:nvSpPr>
            <p:cNvPr id="27" name="TextBox 27"/>
            <p:cNvSpPr txBox="1"/>
            <p:nvPr/>
          </p:nvSpPr>
          <p:spPr>
            <a:xfrm>
              <a:off x="0" y="0"/>
              <a:ext cx="10820400" cy="3847260"/>
            </a:xfrm>
            <a:prstGeom prst="rect">
              <a:avLst/>
            </a:prstGeom>
          </p:spPr>
          <p:txBody>
            <a:bodyPr lIns="0" tIns="0" rIns="0" bIns="0" rtlCol="0" anchor="t">
              <a:spAutoFit/>
            </a:bodyPr>
            <a:lstStyle/>
            <a:p>
              <a:pPr algn="l">
                <a:lnSpc>
                  <a:spcPts val="7370"/>
                </a:lnSpc>
              </a:pPr>
              <a:r>
                <a:rPr lang="en-US" sz="6700">
                  <a:solidFill>
                    <a:srgbClr val="355989"/>
                  </a:solidFill>
                  <a:latin typeface="Poppins Bold"/>
                  <a:ea typeface="Poppins Bold"/>
                  <a:cs typeface="Poppins Bold"/>
                  <a:sym typeface="Poppins Bold"/>
                </a:rPr>
                <a:t>The clean air revolution has arrived.</a:t>
              </a:r>
            </a:p>
          </p:txBody>
        </p:sp>
      </p:grpSp>
      <p:sp>
        <p:nvSpPr>
          <p:cNvPr id="28" name="TextBox 28"/>
          <p:cNvSpPr txBox="1"/>
          <p:nvPr/>
        </p:nvSpPr>
        <p:spPr>
          <a:xfrm>
            <a:off x="1481523" y="9217608"/>
            <a:ext cx="3974379" cy="368191"/>
          </a:xfrm>
          <a:prstGeom prst="rect">
            <a:avLst/>
          </a:prstGeom>
        </p:spPr>
        <p:txBody>
          <a:bodyPr lIns="0" tIns="0" rIns="0" bIns="0" rtlCol="0" anchor="t">
            <a:spAutoFit/>
          </a:bodyPr>
          <a:lstStyle/>
          <a:p>
            <a:pPr algn="l">
              <a:lnSpc>
                <a:spcPts val="2800"/>
              </a:lnSpc>
              <a:spcBef>
                <a:spcPct val="0"/>
              </a:spcBef>
            </a:pPr>
            <a:r>
              <a:rPr lang="en-US" sz="2000">
                <a:solidFill>
                  <a:srgbClr val="000000"/>
                </a:solidFill>
                <a:latin typeface="Poppins"/>
                <a:ea typeface="Poppins"/>
                <a:cs typeface="Poppins"/>
                <a:sym typeface="Poppins"/>
              </a:rPr>
              <a:t>alphamechanicalservice.com</a:t>
            </a:r>
          </a:p>
        </p:txBody>
      </p:sp>
      <p:sp>
        <p:nvSpPr>
          <p:cNvPr id="29" name="TextBox 29"/>
          <p:cNvSpPr txBox="1"/>
          <p:nvPr/>
        </p:nvSpPr>
        <p:spPr>
          <a:xfrm>
            <a:off x="17921664" y="9829944"/>
            <a:ext cx="65038" cy="283210"/>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28386" y="2999084"/>
            <a:ext cx="10378969" cy="2832142"/>
          </a:xfrm>
          <a:custGeom>
            <a:avLst/>
            <a:gdLst/>
            <a:ahLst/>
            <a:cxnLst/>
            <a:rect l="l" t="t" r="r" b="b"/>
            <a:pathLst>
              <a:path w="10378969" h="2832142">
                <a:moveTo>
                  <a:pt x="0" y="0"/>
                </a:moveTo>
                <a:lnTo>
                  <a:pt x="10378969" y="0"/>
                </a:lnTo>
                <a:lnTo>
                  <a:pt x="10378969" y="2832142"/>
                </a:lnTo>
                <a:lnTo>
                  <a:pt x="0" y="2832142"/>
                </a:lnTo>
                <a:lnTo>
                  <a:pt x="0" y="0"/>
                </a:lnTo>
                <a:close/>
              </a:path>
            </a:pathLst>
          </a:custGeom>
          <a:blipFill>
            <a:blip r:embed="rId2"/>
            <a:stretch>
              <a:fillRect/>
            </a:stretch>
          </a:blipFill>
        </p:spPr>
        <p:txBody>
          <a:bodyPr/>
          <a:lstStyle/>
          <a:p>
            <a:endParaRPr lang="en-US"/>
          </a:p>
        </p:txBody>
      </p:sp>
      <p:sp>
        <p:nvSpPr>
          <p:cNvPr id="3" name="Freeform 3"/>
          <p:cNvSpPr/>
          <p:nvPr/>
        </p:nvSpPr>
        <p:spPr>
          <a:xfrm>
            <a:off x="7326624" y="6312952"/>
            <a:ext cx="10280731" cy="2366679"/>
          </a:xfrm>
          <a:custGeom>
            <a:avLst/>
            <a:gdLst/>
            <a:ahLst/>
            <a:cxnLst/>
            <a:rect l="l" t="t" r="r" b="b"/>
            <a:pathLst>
              <a:path w="10280731" h="2366679">
                <a:moveTo>
                  <a:pt x="0" y="0"/>
                </a:moveTo>
                <a:lnTo>
                  <a:pt x="10280731" y="0"/>
                </a:lnTo>
                <a:lnTo>
                  <a:pt x="10280731" y="2366679"/>
                </a:lnTo>
                <a:lnTo>
                  <a:pt x="0" y="236667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914400"/>
            <a:ext cx="16470098" cy="142240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We provide ASHRAE Standard 62.1-2022 IAQP verification testing that complies with allowed laboratory test methods</a:t>
            </a:r>
          </a:p>
        </p:txBody>
      </p:sp>
      <p:sp>
        <p:nvSpPr>
          <p:cNvPr id="5" name="TextBox 5"/>
          <p:cNvSpPr txBox="1"/>
          <p:nvPr/>
        </p:nvSpPr>
        <p:spPr>
          <a:xfrm>
            <a:off x="1028700" y="2781300"/>
            <a:ext cx="5909904" cy="3201035"/>
          </a:xfrm>
          <a:prstGeom prst="rect">
            <a:avLst/>
          </a:prstGeom>
        </p:spPr>
        <p:txBody>
          <a:bodyPr lIns="0" tIns="0" rIns="0" bIns="0" rtlCol="0" anchor="t">
            <a:spAutoFit/>
          </a:bodyPr>
          <a:lstStyle/>
          <a:p>
            <a:pPr algn="l">
              <a:lnSpc>
                <a:spcPts val="3640"/>
              </a:lnSpc>
            </a:pPr>
            <a:r>
              <a:rPr lang="en-US" sz="2600">
                <a:solidFill>
                  <a:srgbClr val="355989"/>
                </a:solidFill>
                <a:latin typeface="Poppins"/>
                <a:ea typeface="Poppins"/>
                <a:cs typeface="Poppins"/>
                <a:sym typeface="Poppins"/>
              </a:rPr>
              <a:t>We test for all design compounds in the breathing zone over an 8-hour occupied period during normal HVAC system operation which is required for any building to comply with the IAQP ventilation procedure. </a:t>
            </a:r>
          </a:p>
        </p:txBody>
      </p:sp>
      <p:sp>
        <p:nvSpPr>
          <p:cNvPr id="6" name="TextBox 6"/>
          <p:cNvSpPr txBox="1"/>
          <p:nvPr/>
        </p:nvSpPr>
        <p:spPr>
          <a:xfrm>
            <a:off x="17857851" y="9829944"/>
            <a:ext cx="192665"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714" y="1631950"/>
            <a:ext cx="9237798" cy="8446765"/>
          </a:xfrm>
          <a:custGeom>
            <a:avLst/>
            <a:gdLst/>
            <a:ahLst/>
            <a:cxnLst/>
            <a:rect l="l" t="t" r="r" b="b"/>
            <a:pathLst>
              <a:path w="9237798" h="8446765">
                <a:moveTo>
                  <a:pt x="0" y="0"/>
                </a:moveTo>
                <a:lnTo>
                  <a:pt x="9237798" y="0"/>
                </a:lnTo>
                <a:lnTo>
                  <a:pt x="9237798" y="8446765"/>
                </a:lnTo>
                <a:lnTo>
                  <a:pt x="0" y="8446765"/>
                </a:lnTo>
                <a:lnTo>
                  <a:pt x="0" y="0"/>
                </a:lnTo>
                <a:close/>
              </a:path>
            </a:pathLst>
          </a:custGeom>
          <a:blipFill>
            <a:blip r:embed="rId2"/>
            <a:stretch>
              <a:fillRect b="-41572"/>
            </a:stretch>
          </a:blipFill>
        </p:spPr>
        <p:txBody>
          <a:bodyPr/>
          <a:lstStyle/>
          <a:p>
            <a:endParaRPr lang="en-US"/>
          </a:p>
        </p:txBody>
      </p:sp>
      <p:sp>
        <p:nvSpPr>
          <p:cNvPr id="3" name="TextBox 3"/>
          <p:cNvSpPr txBox="1"/>
          <p:nvPr/>
        </p:nvSpPr>
        <p:spPr>
          <a:xfrm>
            <a:off x="1028700" y="1028700"/>
            <a:ext cx="15442609" cy="603250"/>
          </a:xfrm>
          <a:prstGeom prst="rect">
            <a:avLst/>
          </a:prstGeom>
        </p:spPr>
        <p:txBody>
          <a:bodyPr lIns="0" tIns="0" rIns="0" bIns="0" rtlCol="0" anchor="t">
            <a:spAutoFit/>
          </a:bodyPr>
          <a:lstStyle/>
          <a:p>
            <a:pPr algn="l">
              <a:lnSpc>
                <a:spcPts val="4399"/>
              </a:lnSpc>
            </a:pPr>
            <a:r>
              <a:rPr lang="en-US" sz="3999">
                <a:solidFill>
                  <a:srgbClr val="355989"/>
                </a:solidFill>
                <a:latin typeface="Poppins Bold"/>
                <a:ea typeface="Poppins Bold"/>
                <a:cs typeface="Poppins Bold"/>
                <a:sym typeface="Poppins Bold"/>
              </a:rPr>
              <a:t>We provide quantitative results and recommendations</a:t>
            </a:r>
          </a:p>
        </p:txBody>
      </p:sp>
      <p:sp>
        <p:nvSpPr>
          <p:cNvPr id="4" name="TextBox 4"/>
          <p:cNvSpPr txBox="1"/>
          <p:nvPr/>
        </p:nvSpPr>
        <p:spPr>
          <a:xfrm>
            <a:off x="17830800" y="9867900"/>
            <a:ext cx="188395" cy="268984"/>
          </a:xfrm>
          <a:prstGeom prst="rect">
            <a:avLst/>
          </a:prstGeom>
        </p:spPr>
        <p:txBody>
          <a:bodyPr wrap="square" lIns="0" tIns="0" rIns="0" bIns="0" rtlCol="0" anchor="t">
            <a:spAutoFit/>
          </a:bodyPr>
          <a:lstStyle/>
          <a:p>
            <a:pPr algn="ctr">
              <a:lnSpc>
                <a:spcPts val="2239"/>
              </a:lnSpc>
            </a:pPr>
            <a:r>
              <a:rPr lang="en-US" sz="1599">
                <a:solidFill>
                  <a:srgbClr val="000000"/>
                </a:solidFill>
                <a:latin typeface="Poppins"/>
                <a:ea typeface="Poppins"/>
                <a:cs typeface="Poppins"/>
                <a:sym typeface="Poppins"/>
              </a:rPr>
              <a:t>11</a:t>
            </a:r>
          </a:p>
        </p:txBody>
      </p:sp>
      <p:grpSp>
        <p:nvGrpSpPr>
          <p:cNvPr id="5" name="Group 5"/>
          <p:cNvGrpSpPr/>
          <p:nvPr/>
        </p:nvGrpSpPr>
        <p:grpSpPr>
          <a:xfrm>
            <a:off x="9554317" y="2133057"/>
            <a:ext cx="10585090" cy="4150520"/>
            <a:chOff x="0" y="0"/>
            <a:chExt cx="14113454" cy="5534026"/>
          </a:xfrm>
        </p:grpSpPr>
        <p:grpSp>
          <p:nvGrpSpPr>
            <p:cNvPr id="6" name="Group 6"/>
            <p:cNvGrpSpPr/>
            <p:nvPr/>
          </p:nvGrpSpPr>
          <p:grpSpPr>
            <a:xfrm>
              <a:off x="0" y="0"/>
              <a:ext cx="14113454" cy="5534026"/>
              <a:chOff x="0" y="0"/>
              <a:chExt cx="2787843" cy="1093141"/>
            </a:xfrm>
          </p:grpSpPr>
          <p:sp>
            <p:nvSpPr>
              <p:cNvPr id="7" name="Freeform 7"/>
              <p:cNvSpPr/>
              <p:nvPr/>
            </p:nvSpPr>
            <p:spPr>
              <a:xfrm>
                <a:off x="0" y="0"/>
                <a:ext cx="2787843" cy="1093141"/>
              </a:xfrm>
              <a:custGeom>
                <a:avLst/>
                <a:gdLst/>
                <a:ahLst/>
                <a:cxnLst/>
                <a:rect l="l" t="t" r="r" b="b"/>
                <a:pathLst>
                  <a:path w="2787843" h="1093141">
                    <a:moveTo>
                      <a:pt x="49004" y="0"/>
                    </a:moveTo>
                    <a:lnTo>
                      <a:pt x="2738839" y="0"/>
                    </a:lnTo>
                    <a:cubicBezTo>
                      <a:pt x="2751836" y="0"/>
                      <a:pt x="2764300" y="5163"/>
                      <a:pt x="2773490" y="14353"/>
                    </a:cubicBezTo>
                    <a:cubicBezTo>
                      <a:pt x="2782680" y="23543"/>
                      <a:pt x="2787843" y="36007"/>
                      <a:pt x="2787843" y="49004"/>
                    </a:cubicBezTo>
                    <a:lnTo>
                      <a:pt x="2787843" y="1044137"/>
                    </a:lnTo>
                    <a:cubicBezTo>
                      <a:pt x="2787843" y="1071201"/>
                      <a:pt x="2765903" y="1093141"/>
                      <a:pt x="2738839" y="1093141"/>
                    </a:cubicBezTo>
                    <a:lnTo>
                      <a:pt x="49004" y="1093141"/>
                    </a:lnTo>
                    <a:cubicBezTo>
                      <a:pt x="21940" y="1093141"/>
                      <a:pt x="0" y="1071201"/>
                      <a:pt x="0" y="1044137"/>
                    </a:cubicBezTo>
                    <a:lnTo>
                      <a:pt x="0" y="49004"/>
                    </a:lnTo>
                    <a:cubicBezTo>
                      <a:pt x="0" y="21940"/>
                      <a:pt x="21940" y="0"/>
                      <a:pt x="49004" y="0"/>
                    </a:cubicBezTo>
                    <a:close/>
                  </a:path>
                </a:pathLst>
              </a:custGeom>
              <a:solidFill>
                <a:srgbClr val="355989">
                  <a:alpha val="11765"/>
                </a:srgbClr>
              </a:solidFill>
            </p:spPr>
            <p:txBody>
              <a:bodyPr/>
              <a:lstStyle/>
              <a:p>
                <a:endParaRPr lang="en-US"/>
              </a:p>
            </p:txBody>
          </p:sp>
          <p:sp>
            <p:nvSpPr>
              <p:cNvPr id="8" name="TextBox 8"/>
              <p:cNvSpPr txBox="1"/>
              <p:nvPr/>
            </p:nvSpPr>
            <p:spPr>
              <a:xfrm>
                <a:off x="0" y="-66675"/>
                <a:ext cx="2787843" cy="1159816"/>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581683" y="523347"/>
              <a:ext cx="9758427" cy="4411133"/>
            </a:xfrm>
            <a:prstGeom prst="rect">
              <a:avLst/>
            </a:prstGeom>
          </p:spPr>
          <p:txBody>
            <a:bodyPr lIns="0" tIns="0" rIns="0" bIns="0" rtlCol="0" anchor="t">
              <a:spAutoFit/>
            </a:bodyPr>
            <a:lstStyle/>
            <a:p>
              <a:pPr algn="l">
                <a:lnSpc>
                  <a:spcPts val="3770"/>
                </a:lnSpc>
              </a:pPr>
              <a:r>
                <a:rPr lang="en-US" sz="2600">
                  <a:solidFill>
                    <a:srgbClr val="355989"/>
                  </a:solidFill>
                  <a:latin typeface="Poppins"/>
                  <a:ea typeface="Poppins"/>
                  <a:cs typeface="Poppins"/>
                  <a:sym typeface="Poppins"/>
                </a:rPr>
                <a:t>We provide lab analyses that allow a deeper </a:t>
              </a:r>
              <a:r>
                <a:rPr lang="en-US" sz="2600">
                  <a:solidFill>
                    <a:srgbClr val="659962"/>
                  </a:solidFill>
                  <a:latin typeface="Poppins"/>
                  <a:ea typeface="Poppins"/>
                  <a:cs typeface="Poppins"/>
                  <a:sym typeface="Poppins"/>
                </a:rPr>
                <a:t>understanding of the properties</a:t>
              </a:r>
              <a:r>
                <a:rPr lang="en-US" sz="2600">
                  <a:solidFill>
                    <a:srgbClr val="355989"/>
                  </a:solidFill>
                  <a:latin typeface="Poppins"/>
                  <a:ea typeface="Poppins"/>
                  <a:cs typeface="Poppins"/>
                  <a:sym typeface="Poppins"/>
                </a:rPr>
                <a:t> of the identified contaminants, offering a more nuanced view of the indoor air quality. These reports contain contaminant </a:t>
              </a:r>
              <a:r>
                <a:rPr lang="en-US" sz="2600">
                  <a:solidFill>
                    <a:srgbClr val="659962"/>
                  </a:solidFill>
                  <a:latin typeface="Poppins"/>
                  <a:ea typeface="Poppins"/>
                  <a:cs typeface="Poppins"/>
                  <a:sym typeface="Poppins"/>
                </a:rPr>
                <a:t>source identification</a:t>
              </a:r>
              <a:r>
                <a:rPr lang="en-US" sz="2600">
                  <a:solidFill>
                    <a:srgbClr val="355989"/>
                  </a:solidFill>
                  <a:latin typeface="Poppins"/>
                  <a:ea typeface="Poppins"/>
                  <a:cs typeface="Poppins"/>
                  <a:sym typeface="Poppins"/>
                </a:rPr>
                <a:t>, as well as </a:t>
              </a:r>
              <a:r>
                <a:rPr lang="en-US" sz="2600">
                  <a:solidFill>
                    <a:srgbClr val="659962"/>
                  </a:solidFill>
                  <a:latin typeface="Poppins"/>
                  <a:ea typeface="Poppins"/>
                  <a:cs typeface="Poppins"/>
                  <a:sym typeface="Poppins"/>
                </a:rPr>
                <a:t>proven strategies to effectively mitigate</a:t>
              </a:r>
              <a:r>
                <a:rPr lang="en-US" sz="2600">
                  <a:solidFill>
                    <a:srgbClr val="355989"/>
                  </a:solidFill>
                  <a:latin typeface="Poppins"/>
                  <a:ea typeface="Poppins"/>
                  <a:cs typeface="Poppins"/>
                  <a:sym typeface="Poppins"/>
                </a:rPr>
                <a:t> such compounds.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14400"/>
            <a:ext cx="8879384"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The benefits of verification testing</a:t>
            </a:r>
          </a:p>
        </p:txBody>
      </p:sp>
      <p:grpSp>
        <p:nvGrpSpPr>
          <p:cNvPr id="3" name="Group 3"/>
          <p:cNvGrpSpPr/>
          <p:nvPr/>
        </p:nvGrpSpPr>
        <p:grpSpPr>
          <a:xfrm>
            <a:off x="1700417" y="2449349"/>
            <a:ext cx="6906279" cy="2561984"/>
            <a:chOff x="0" y="0"/>
            <a:chExt cx="1818938" cy="674761"/>
          </a:xfrm>
        </p:grpSpPr>
        <p:sp>
          <p:nvSpPr>
            <p:cNvPr id="4" name="Freeform 4"/>
            <p:cNvSpPr/>
            <p:nvPr/>
          </p:nvSpPr>
          <p:spPr>
            <a:xfrm>
              <a:off x="0" y="0"/>
              <a:ext cx="1818938" cy="674761"/>
            </a:xfrm>
            <a:custGeom>
              <a:avLst/>
              <a:gdLst/>
              <a:ahLst/>
              <a:cxnLst/>
              <a:rect l="l" t="t" r="r" b="b"/>
              <a:pathLst>
                <a:path w="1818938" h="674761">
                  <a:moveTo>
                    <a:pt x="0" y="0"/>
                  </a:moveTo>
                  <a:lnTo>
                    <a:pt x="1818938" y="0"/>
                  </a:lnTo>
                  <a:lnTo>
                    <a:pt x="1818938" y="674761"/>
                  </a:lnTo>
                  <a:lnTo>
                    <a:pt x="0" y="674761"/>
                  </a:lnTo>
                  <a:close/>
                </a:path>
              </a:pathLst>
            </a:custGeom>
            <a:solidFill>
              <a:srgbClr val="659962">
                <a:alpha val="70980"/>
              </a:srgbClr>
            </a:solidFill>
          </p:spPr>
          <p:txBody>
            <a:bodyPr/>
            <a:lstStyle/>
            <a:p>
              <a:endParaRPr lang="en-US"/>
            </a:p>
          </p:txBody>
        </p:sp>
        <p:sp>
          <p:nvSpPr>
            <p:cNvPr id="5" name="TextBox 5"/>
            <p:cNvSpPr txBox="1"/>
            <p:nvPr/>
          </p:nvSpPr>
          <p:spPr>
            <a:xfrm>
              <a:off x="0" y="0"/>
              <a:ext cx="1818938" cy="674761"/>
            </a:xfrm>
            <a:prstGeom prst="rect">
              <a:avLst/>
            </a:prstGeom>
          </p:spPr>
          <p:txBody>
            <a:bodyPr lIns="50800" tIns="50800" rIns="50800" bIns="50800" rtlCol="0" anchor="ctr"/>
            <a:lstStyle/>
            <a:p>
              <a:pPr algn="l">
                <a:lnSpc>
                  <a:spcPts val="2284"/>
                </a:lnSpc>
              </a:pPr>
              <a:endParaRPr/>
            </a:p>
          </p:txBody>
        </p:sp>
      </p:grpSp>
      <p:grpSp>
        <p:nvGrpSpPr>
          <p:cNvPr id="6" name="Group 6"/>
          <p:cNvGrpSpPr/>
          <p:nvPr/>
        </p:nvGrpSpPr>
        <p:grpSpPr>
          <a:xfrm>
            <a:off x="9681006" y="2449349"/>
            <a:ext cx="6906577" cy="2561984"/>
            <a:chOff x="0" y="0"/>
            <a:chExt cx="1819016" cy="674761"/>
          </a:xfrm>
        </p:grpSpPr>
        <p:sp>
          <p:nvSpPr>
            <p:cNvPr id="7" name="Freeform 7"/>
            <p:cNvSpPr/>
            <p:nvPr/>
          </p:nvSpPr>
          <p:spPr>
            <a:xfrm>
              <a:off x="0" y="0"/>
              <a:ext cx="1819016" cy="674761"/>
            </a:xfrm>
            <a:custGeom>
              <a:avLst/>
              <a:gdLst/>
              <a:ahLst/>
              <a:cxnLst/>
              <a:rect l="l" t="t" r="r" b="b"/>
              <a:pathLst>
                <a:path w="1819016" h="674761">
                  <a:moveTo>
                    <a:pt x="0" y="0"/>
                  </a:moveTo>
                  <a:lnTo>
                    <a:pt x="1819016" y="0"/>
                  </a:lnTo>
                  <a:lnTo>
                    <a:pt x="1819016" y="674761"/>
                  </a:lnTo>
                  <a:lnTo>
                    <a:pt x="0" y="674761"/>
                  </a:lnTo>
                  <a:close/>
                </a:path>
              </a:pathLst>
            </a:custGeom>
            <a:solidFill>
              <a:srgbClr val="659962">
                <a:alpha val="48627"/>
              </a:srgbClr>
            </a:solidFill>
          </p:spPr>
          <p:txBody>
            <a:bodyPr/>
            <a:lstStyle/>
            <a:p>
              <a:endParaRPr lang="en-US"/>
            </a:p>
          </p:txBody>
        </p:sp>
        <p:sp>
          <p:nvSpPr>
            <p:cNvPr id="8" name="TextBox 8"/>
            <p:cNvSpPr txBox="1"/>
            <p:nvPr/>
          </p:nvSpPr>
          <p:spPr>
            <a:xfrm>
              <a:off x="0" y="0"/>
              <a:ext cx="1819016" cy="674761"/>
            </a:xfrm>
            <a:prstGeom prst="rect">
              <a:avLst/>
            </a:prstGeom>
          </p:spPr>
          <p:txBody>
            <a:bodyPr lIns="50800" tIns="50800" rIns="50800" bIns="50800" rtlCol="0" anchor="ctr"/>
            <a:lstStyle/>
            <a:p>
              <a:pPr algn="l">
                <a:lnSpc>
                  <a:spcPts val="2284"/>
                </a:lnSpc>
              </a:pPr>
              <a:endParaRPr/>
            </a:p>
          </p:txBody>
        </p:sp>
      </p:grpSp>
      <p:grpSp>
        <p:nvGrpSpPr>
          <p:cNvPr id="9" name="Group 9"/>
          <p:cNvGrpSpPr/>
          <p:nvPr/>
        </p:nvGrpSpPr>
        <p:grpSpPr>
          <a:xfrm>
            <a:off x="1700417" y="5275667"/>
            <a:ext cx="6906578" cy="2561984"/>
            <a:chOff x="0" y="0"/>
            <a:chExt cx="1819016" cy="674761"/>
          </a:xfrm>
        </p:grpSpPr>
        <p:sp>
          <p:nvSpPr>
            <p:cNvPr id="10" name="Freeform 10"/>
            <p:cNvSpPr/>
            <p:nvPr/>
          </p:nvSpPr>
          <p:spPr>
            <a:xfrm>
              <a:off x="0" y="0"/>
              <a:ext cx="1819016" cy="674761"/>
            </a:xfrm>
            <a:custGeom>
              <a:avLst/>
              <a:gdLst/>
              <a:ahLst/>
              <a:cxnLst/>
              <a:rect l="l" t="t" r="r" b="b"/>
              <a:pathLst>
                <a:path w="1819016" h="674761">
                  <a:moveTo>
                    <a:pt x="0" y="0"/>
                  </a:moveTo>
                  <a:lnTo>
                    <a:pt x="1819016" y="0"/>
                  </a:lnTo>
                  <a:lnTo>
                    <a:pt x="1819016" y="674761"/>
                  </a:lnTo>
                  <a:lnTo>
                    <a:pt x="0" y="674761"/>
                  </a:lnTo>
                  <a:close/>
                </a:path>
              </a:pathLst>
            </a:custGeom>
            <a:solidFill>
              <a:srgbClr val="659962">
                <a:alpha val="37647"/>
              </a:srgbClr>
            </a:solidFill>
          </p:spPr>
          <p:txBody>
            <a:bodyPr/>
            <a:lstStyle/>
            <a:p>
              <a:endParaRPr lang="en-US"/>
            </a:p>
          </p:txBody>
        </p:sp>
        <p:sp>
          <p:nvSpPr>
            <p:cNvPr id="11" name="TextBox 11"/>
            <p:cNvSpPr txBox="1"/>
            <p:nvPr/>
          </p:nvSpPr>
          <p:spPr>
            <a:xfrm>
              <a:off x="0" y="0"/>
              <a:ext cx="1819016" cy="674761"/>
            </a:xfrm>
            <a:prstGeom prst="rect">
              <a:avLst/>
            </a:prstGeom>
          </p:spPr>
          <p:txBody>
            <a:bodyPr lIns="50800" tIns="50800" rIns="50800" bIns="50800" rtlCol="0" anchor="ctr"/>
            <a:lstStyle/>
            <a:p>
              <a:pPr algn="l">
                <a:lnSpc>
                  <a:spcPts val="2284"/>
                </a:lnSpc>
              </a:pPr>
              <a:endParaRPr/>
            </a:p>
          </p:txBody>
        </p:sp>
      </p:grpSp>
      <p:grpSp>
        <p:nvGrpSpPr>
          <p:cNvPr id="12" name="Group 12"/>
          <p:cNvGrpSpPr/>
          <p:nvPr/>
        </p:nvGrpSpPr>
        <p:grpSpPr>
          <a:xfrm>
            <a:off x="9681006" y="5275667"/>
            <a:ext cx="6906578" cy="2561984"/>
            <a:chOff x="0" y="0"/>
            <a:chExt cx="1819016" cy="674761"/>
          </a:xfrm>
        </p:grpSpPr>
        <p:sp>
          <p:nvSpPr>
            <p:cNvPr id="13" name="Freeform 13"/>
            <p:cNvSpPr/>
            <p:nvPr/>
          </p:nvSpPr>
          <p:spPr>
            <a:xfrm>
              <a:off x="0" y="0"/>
              <a:ext cx="1819016" cy="674761"/>
            </a:xfrm>
            <a:custGeom>
              <a:avLst/>
              <a:gdLst/>
              <a:ahLst/>
              <a:cxnLst/>
              <a:rect l="l" t="t" r="r" b="b"/>
              <a:pathLst>
                <a:path w="1819016" h="674761">
                  <a:moveTo>
                    <a:pt x="0" y="0"/>
                  </a:moveTo>
                  <a:lnTo>
                    <a:pt x="1819016" y="0"/>
                  </a:lnTo>
                  <a:lnTo>
                    <a:pt x="1819016" y="674761"/>
                  </a:lnTo>
                  <a:lnTo>
                    <a:pt x="0" y="674761"/>
                  </a:lnTo>
                  <a:close/>
                </a:path>
              </a:pathLst>
            </a:custGeom>
            <a:solidFill>
              <a:srgbClr val="659962">
                <a:alpha val="24706"/>
              </a:srgbClr>
            </a:solidFill>
          </p:spPr>
          <p:txBody>
            <a:bodyPr/>
            <a:lstStyle/>
            <a:p>
              <a:endParaRPr lang="en-US"/>
            </a:p>
          </p:txBody>
        </p:sp>
        <p:sp>
          <p:nvSpPr>
            <p:cNvPr id="14" name="TextBox 14"/>
            <p:cNvSpPr txBox="1"/>
            <p:nvPr/>
          </p:nvSpPr>
          <p:spPr>
            <a:xfrm>
              <a:off x="0" y="0"/>
              <a:ext cx="1819016" cy="674761"/>
            </a:xfrm>
            <a:prstGeom prst="rect">
              <a:avLst/>
            </a:prstGeom>
          </p:spPr>
          <p:txBody>
            <a:bodyPr lIns="50800" tIns="50800" rIns="50800" bIns="50800" rtlCol="0" anchor="ctr"/>
            <a:lstStyle/>
            <a:p>
              <a:pPr algn="l">
                <a:lnSpc>
                  <a:spcPts val="2284"/>
                </a:lnSpc>
              </a:pPr>
              <a:endParaRPr/>
            </a:p>
          </p:txBody>
        </p:sp>
      </p:grpSp>
      <p:sp>
        <p:nvSpPr>
          <p:cNvPr id="15" name="TextBox 15"/>
          <p:cNvSpPr txBox="1"/>
          <p:nvPr/>
        </p:nvSpPr>
        <p:spPr>
          <a:xfrm>
            <a:off x="17678401" y="9867900"/>
            <a:ext cx="366704"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12</a:t>
            </a:r>
          </a:p>
        </p:txBody>
      </p:sp>
      <p:sp>
        <p:nvSpPr>
          <p:cNvPr id="16" name="TextBox 16"/>
          <p:cNvSpPr txBox="1"/>
          <p:nvPr/>
        </p:nvSpPr>
        <p:spPr>
          <a:xfrm>
            <a:off x="2044278" y="3344760"/>
            <a:ext cx="6254973" cy="835660"/>
          </a:xfrm>
          <a:prstGeom prst="rect">
            <a:avLst/>
          </a:prstGeom>
        </p:spPr>
        <p:txBody>
          <a:bodyPr lIns="0" tIns="0" rIns="0" bIns="0" rtlCol="0" anchor="t">
            <a:spAutoFit/>
          </a:bodyPr>
          <a:lstStyle/>
          <a:p>
            <a:pPr algn="l">
              <a:lnSpc>
                <a:spcPts val="2239"/>
              </a:lnSpc>
            </a:pPr>
            <a:r>
              <a:rPr lang="en-US" sz="1599">
                <a:solidFill>
                  <a:srgbClr val="000000"/>
                </a:solidFill>
                <a:latin typeface="Poppins"/>
                <a:ea typeface="Poppins"/>
                <a:cs typeface="Poppins"/>
                <a:sym typeface="Poppins"/>
              </a:rPr>
              <a:t>Indoor air quality verification testing can reduce the risk of health problems for building occupants, thus minimize potential legal and financial liabilities.</a:t>
            </a:r>
          </a:p>
        </p:txBody>
      </p:sp>
      <p:sp>
        <p:nvSpPr>
          <p:cNvPr id="17" name="TextBox 17"/>
          <p:cNvSpPr txBox="1"/>
          <p:nvPr/>
        </p:nvSpPr>
        <p:spPr>
          <a:xfrm>
            <a:off x="10076831" y="3344760"/>
            <a:ext cx="6254973" cy="1111885"/>
          </a:xfrm>
          <a:prstGeom prst="rect">
            <a:avLst/>
          </a:prstGeom>
        </p:spPr>
        <p:txBody>
          <a:bodyPr lIns="0" tIns="0" rIns="0" bIns="0" rtlCol="0" anchor="t">
            <a:spAutoFit/>
          </a:bodyPr>
          <a:lstStyle/>
          <a:p>
            <a:pPr algn="l">
              <a:lnSpc>
                <a:spcPts val="2239"/>
              </a:lnSpc>
            </a:pPr>
            <a:r>
              <a:rPr lang="en-US" sz="1599">
                <a:solidFill>
                  <a:srgbClr val="000000"/>
                </a:solidFill>
                <a:latin typeface="Poppins"/>
                <a:ea typeface="Poppins"/>
                <a:cs typeface="Poppins"/>
                <a:sym typeface="Poppins"/>
              </a:rPr>
              <a:t>An IAQ assessment can provide building occupants with a sense of security and reassurance, knowing that their health and well-being are being taken seriously, thus enhancing building reputation and commitment to occupants.</a:t>
            </a:r>
          </a:p>
        </p:txBody>
      </p:sp>
      <p:sp>
        <p:nvSpPr>
          <p:cNvPr id="18" name="TextBox 18"/>
          <p:cNvSpPr txBox="1"/>
          <p:nvPr/>
        </p:nvSpPr>
        <p:spPr>
          <a:xfrm>
            <a:off x="10076831" y="6140848"/>
            <a:ext cx="6254973" cy="835660"/>
          </a:xfrm>
          <a:prstGeom prst="rect">
            <a:avLst/>
          </a:prstGeom>
        </p:spPr>
        <p:txBody>
          <a:bodyPr lIns="0" tIns="0" rIns="0" bIns="0" rtlCol="0" anchor="t">
            <a:spAutoFit/>
          </a:bodyPr>
          <a:lstStyle/>
          <a:p>
            <a:pPr algn="l">
              <a:lnSpc>
                <a:spcPts val="2239"/>
              </a:lnSpc>
            </a:pPr>
            <a:r>
              <a:rPr lang="en-US" sz="1599">
                <a:solidFill>
                  <a:srgbClr val="000000"/>
                </a:solidFill>
                <a:latin typeface="Poppins"/>
                <a:ea typeface="Poppins"/>
                <a:cs typeface="Poppins"/>
                <a:sym typeface="Poppins"/>
              </a:rPr>
              <a:t>The Indoor Air Quality Verification Testing grants compliance with ASHRAE Standard 62.1 Indoor Air Quality Procedure through adherence to strict testing requirements listed.</a:t>
            </a:r>
          </a:p>
        </p:txBody>
      </p:sp>
      <p:sp>
        <p:nvSpPr>
          <p:cNvPr id="19" name="TextBox 19"/>
          <p:cNvSpPr txBox="1"/>
          <p:nvPr/>
        </p:nvSpPr>
        <p:spPr>
          <a:xfrm>
            <a:off x="2044278" y="6140848"/>
            <a:ext cx="6254973" cy="1111885"/>
          </a:xfrm>
          <a:prstGeom prst="rect">
            <a:avLst/>
          </a:prstGeom>
        </p:spPr>
        <p:txBody>
          <a:bodyPr lIns="0" tIns="0" rIns="0" bIns="0" rtlCol="0" anchor="t">
            <a:spAutoFit/>
          </a:bodyPr>
          <a:lstStyle/>
          <a:p>
            <a:pPr algn="l">
              <a:lnSpc>
                <a:spcPts val="2239"/>
              </a:lnSpc>
            </a:pPr>
            <a:r>
              <a:rPr lang="en-US" sz="1599">
                <a:solidFill>
                  <a:srgbClr val="000000"/>
                </a:solidFill>
                <a:latin typeface="Poppins"/>
                <a:ea typeface="Poppins"/>
                <a:cs typeface="Poppins"/>
                <a:sym typeface="Poppins"/>
              </a:rPr>
              <a:t>An IAQ assessment can help identify and address harmful contaminants in a facility, reducing the risk of health problems for building occupants and creating a safer and healthier environment.</a:t>
            </a:r>
          </a:p>
        </p:txBody>
      </p:sp>
      <p:sp>
        <p:nvSpPr>
          <p:cNvPr id="20" name="TextBox 20"/>
          <p:cNvSpPr txBox="1"/>
          <p:nvPr/>
        </p:nvSpPr>
        <p:spPr>
          <a:xfrm>
            <a:off x="2044278" y="2781336"/>
            <a:ext cx="2680122" cy="424816"/>
          </a:xfrm>
          <a:prstGeom prst="rect">
            <a:avLst/>
          </a:prstGeom>
        </p:spPr>
        <p:txBody>
          <a:bodyPr wrap="square" lIns="0" tIns="0" rIns="0" bIns="0" rtlCol="0" anchor="t">
            <a:spAutoFit/>
          </a:bodyPr>
          <a:lstStyle/>
          <a:p>
            <a:pPr algn="l">
              <a:lnSpc>
                <a:spcPts val="3359"/>
              </a:lnSpc>
            </a:pPr>
            <a:r>
              <a:rPr lang="en-US" sz="2399" dirty="0">
                <a:solidFill>
                  <a:srgbClr val="355989"/>
                </a:solidFill>
                <a:latin typeface="Poppins Bold"/>
                <a:ea typeface="Poppins Bold"/>
                <a:cs typeface="Poppins Bold"/>
                <a:sym typeface="Poppins Bold"/>
              </a:rPr>
              <a:t>Mitigate Liability</a:t>
            </a:r>
          </a:p>
        </p:txBody>
      </p:sp>
      <p:sp>
        <p:nvSpPr>
          <p:cNvPr id="21" name="TextBox 21"/>
          <p:cNvSpPr txBox="1"/>
          <p:nvPr/>
        </p:nvSpPr>
        <p:spPr>
          <a:xfrm>
            <a:off x="10076831" y="2781336"/>
            <a:ext cx="2171898" cy="424779"/>
          </a:xfrm>
          <a:prstGeom prst="rect">
            <a:avLst/>
          </a:prstGeom>
        </p:spPr>
        <p:txBody>
          <a:bodyPr lIns="0" tIns="0" rIns="0" bIns="0" rtlCol="0" anchor="t">
            <a:spAutoFit/>
          </a:bodyPr>
          <a:lstStyle/>
          <a:p>
            <a:pPr algn="l">
              <a:lnSpc>
                <a:spcPts val="3359"/>
              </a:lnSpc>
            </a:pPr>
            <a:r>
              <a:rPr lang="en-US" sz="2399">
                <a:solidFill>
                  <a:srgbClr val="355989"/>
                </a:solidFill>
                <a:latin typeface="Poppins Bold"/>
                <a:ea typeface="Poppins Bold"/>
                <a:cs typeface="Poppins Bold"/>
                <a:sym typeface="Poppins Bold"/>
              </a:rPr>
              <a:t>Peace of Mind</a:t>
            </a:r>
          </a:p>
        </p:txBody>
      </p:sp>
      <p:sp>
        <p:nvSpPr>
          <p:cNvPr id="22" name="TextBox 22"/>
          <p:cNvSpPr txBox="1"/>
          <p:nvPr/>
        </p:nvSpPr>
        <p:spPr>
          <a:xfrm>
            <a:off x="2044278" y="5609170"/>
            <a:ext cx="2793008" cy="424779"/>
          </a:xfrm>
          <a:prstGeom prst="rect">
            <a:avLst/>
          </a:prstGeom>
        </p:spPr>
        <p:txBody>
          <a:bodyPr lIns="0" tIns="0" rIns="0" bIns="0" rtlCol="0" anchor="t">
            <a:spAutoFit/>
          </a:bodyPr>
          <a:lstStyle/>
          <a:p>
            <a:pPr algn="l">
              <a:lnSpc>
                <a:spcPts val="3359"/>
              </a:lnSpc>
            </a:pPr>
            <a:r>
              <a:rPr lang="en-US" sz="2399">
                <a:solidFill>
                  <a:srgbClr val="355989"/>
                </a:solidFill>
                <a:latin typeface="Poppins Bold"/>
                <a:ea typeface="Poppins Bold"/>
                <a:cs typeface="Poppins Bold"/>
                <a:sym typeface="Poppins Bold"/>
              </a:rPr>
              <a:t>Health and Safety</a:t>
            </a:r>
          </a:p>
        </p:txBody>
      </p:sp>
      <p:sp>
        <p:nvSpPr>
          <p:cNvPr id="23" name="TextBox 23"/>
          <p:cNvSpPr txBox="1"/>
          <p:nvPr/>
        </p:nvSpPr>
        <p:spPr>
          <a:xfrm>
            <a:off x="10076831" y="5609170"/>
            <a:ext cx="1920244" cy="424779"/>
          </a:xfrm>
          <a:prstGeom prst="rect">
            <a:avLst/>
          </a:prstGeom>
        </p:spPr>
        <p:txBody>
          <a:bodyPr lIns="0" tIns="0" rIns="0" bIns="0" rtlCol="0" anchor="t">
            <a:spAutoFit/>
          </a:bodyPr>
          <a:lstStyle/>
          <a:p>
            <a:pPr algn="l">
              <a:lnSpc>
                <a:spcPts val="3359"/>
              </a:lnSpc>
            </a:pPr>
            <a:r>
              <a:rPr lang="en-US" sz="2399">
                <a:solidFill>
                  <a:srgbClr val="355989"/>
                </a:solidFill>
                <a:latin typeface="Poppins Bold"/>
                <a:ea typeface="Poppins Bold"/>
                <a:cs typeface="Poppins Bold"/>
                <a:sym typeface="Poppins Bold"/>
              </a:rPr>
              <a:t>Compliance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5971" y="2967324"/>
            <a:ext cx="8636598" cy="6653249"/>
            <a:chOff x="0" y="0"/>
            <a:chExt cx="2274660" cy="1752296"/>
          </a:xfrm>
        </p:grpSpPr>
        <p:sp>
          <p:nvSpPr>
            <p:cNvPr id="3" name="Freeform 3"/>
            <p:cNvSpPr/>
            <p:nvPr/>
          </p:nvSpPr>
          <p:spPr>
            <a:xfrm>
              <a:off x="0" y="0"/>
              <a:ext cx="2274660" cy="1752296"/>
            </a:xfrm>
            <a:custGeom>
              <a:avLst/>
              <a:gdLst/>
              <a:ahLst/>
              <a:cxnLst/>
              <a:rect l="l" t="t" r="r" b="b"/>
              <a:pathLst>
                <a:path w="2274660" h="1752296">
                  <a:moveTo>
                    <a:pt x="0" y="0"/>
                  </a:moveTo>
                  <a:lnTo>
                    <a:pt x="2274660" y="0"/>
                  </a:lnTo>
                  <a:lnTo>
                    <a:pt x="2274660" y="1752296"/>
                  </a:lnTo>
                  <a:lnTo>
                    <a:pt x="0" y="1752296"/>
                  </a:lnTo>
                  <a:close/>
                </a:path>
              </a:pathLst>
            </a:custGeom>
            <a:solidFill>
              <a:srgbClr val="CA3B2A">
                <a:alpha val="80000"/>
              </a:srgbClr>
            </a:solidFill>
          </p:spPr>
          <p:txBody>
            <a:bodyPr/>
            <a:lstStyle/>
            <a:p>
              <a:endParaRPr lang="en-US"/>
            </a:p>
          </p:txBody>
        </p:sp>
        <p:sp>
          <p:nvSpPr>
            <p:cNvPr id="4" name="TextBox 4"/>
            <p:cNvSpPr txBox="1"/>
            <p:nvPr/>
          </p:nvSpPr>
          <p:spPr>
            <a:xfrm>
              <a:off x="0" y="-66675"/>
              <a:ext cx="2274660" cy="1818971"/>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7518953" y="1975649"/>
            <a:ext cx="9705342" cy="2506725"/>
          </a:xfrm>
          <a:custGeom>
            <a:avLst/>
            <a:gdLst/>
            <a:ahLst/>
            <a:cxnLst/>
            <a:rect l="l" t="t" r="r" b="b"/>
            <a:pathLst>
              <a:path w="9705342" h="2506725">
                <a:moveTo>
                  <a:pt x="0" y="0"/>
                </a:moveTo>
                <a:lnTo>
                  <a:pt x="9705342" y="0"/>
                </a:lnTo>
                <a:lnTo>
                  <a:pt x="9705342" y="2506725"/>
                </a:lnTo>
                <a:lnTo>
                  <a:pt x="0" y="2506725"/>
                </a:lnTo>
                <a:lnTo>
                  <a:pt x="0" y="0"/>
                </a:lnTo>
                <a:close/>
              </a:path>
            </a:pathLst>
          </a:custGeom>
          <a:blipFill>
            <a:blip r:embed="rId2"/>
            <a:stretch>
              <a:fillRect r="-360" b="-97100"/>
            </a:stretch>
          </a:blipFill>
        </p:spPr>
        <p:txBody>
          <a:bodyPr/>
          <a:lstStyle/>
          <a:p>
            <a:endParaRPr lang="en-US"/>
          </a:p>
        </p:txBody>
      </p:sp>
      <p:grpSp>
        <p:nvGrpSpPr>
          <p:cNvPr id="6" name="Group 6"/>
          <p:cNvGrpSpPr/>
          <p:nvPr/>
        </p:nvGrpSpPr>
        <p:grpSpPr>
          <a:xfrm>
            <a:off x="7675397" y="3989086"/>
            <a:ext cx="3256835" cy="456941"/>
            <a:chOff x="0" y="0"/>
            <a:chExt cx="812800" cy="114038"/>
          </a:xfrm>
        </p:grpSpPr>
        <p:sp>
          <p:nvSpPr>
            <p:cNvPr id="7" name="Freeform 7"/>
            <p:cNvSpPr/>
            <p:nvPr/>
          </p:nvSpPr>
          <p:spPr>
            <a:xfrm>
              <a:off x="0" y="0"/>
              <a:ext cx="812800" cy="114038"/>
            </a:xfrm>
            <a:custGeom>
              <a:avLst/>
              <a:gdLst/>
              <a:ahLst/>
              <a:cxnLst/>
              <a:rect l="l" t="t" r="r" b="b"/>
              <a:pathLst>
                <a:path w="812800" h="114038">
                  <a:moveTo>
                    <a:pt x="0" y="0"/>
                  </a:moveTo>
                  <a:lnTo>
                    <a:pt x="812800" y="0"/>
                  </a:lnTo>
                  <a:lnTo>
                    <a:pt x="812800" y="114038"/>
                  </a:lnTo>
                  <a:lnTo>
                    <a:pt x="0" y="114038"/>
                  </a:lnTo>
                  <a:close/>
                </a:path>
              </a:pathLst>
            </a:custGeom>
            <a:solidFill>
              <a:srgbClr val="FFFFFF"/>
            </a:solidFill>
          </p:spPr>
          <p:txBody>
            <a:bodyPr/>
            <a:lstStyle/>
            <a:p>
              <a:endParaRPr lang="en-US"/>
            </a:p>
          </p:txBody>
        </p:sp>
        <p:sp>
          <p:nvSpPr>
            <p:cNvPr id="8" name="TextBox 8"/>
            <p:cNvSpPr txBox="1"/>
            <p:nvPr/>
          </p:nvSpPr>
          <p:spPr>
            <a:xfrm>
              <a:off x="0" y="-66675"/>
              <a:ext cx="812800" cy="180713"/>
            </a:xfrm>
            <a:prstGeom prst="rect">
              <a:avLst/>
            </a:prstGeom>
          </p:spPr>
          <p:txBody>
            <a:bodyPr lIns="53610" tIns="53610" rIns="53610" bIns="53610" rtlCol="0" anchor="ctr"/>
            <a:lstStyle/>
            <a:p>
              <a:pPr algn="ctr">
                <a:lnSpc>
                  <a:spcPts val="2800"/>
                </a:lnSpc>
              </a:pPr>
              <a:endParaRPr/>
            </a:p>
          </p:txBody>
        </p:sp>
      </p:grpSp>
      <p:grpSp>
        <p:nvGrpSpPr>
          <p:cNvPr id="9" name="Group 9"/>
          <p:cNvGrpSpPr/>
          <p:nvPr/>
        </p:nvGrpSpPr>
        <p:grpSpPr>
          <a:xfrm>
            <a:off x="7675397" y="6526783"/>
            <a:ext cx="3256835" cy="456941"/>
            <a:chOff x="0" y="0"/>
            <a:chExt cx="812800" cy="114038"/>
          </a:xfrm>
        </p:grpSpPr>
        <p:sp>
          <p:nvSpPr>
            <p:cNvPr id="10" name="Freeform 10"/>
            <p:cNvSpPr/>
            <p:nvPr/>
          </p:nvSpPr>
          <p:spPr>
            <a:xfrm>
              <a:off x="0" y="0"/>
              <a:ext cx="812800" cy="114038"/>
            </a:xfrm>
            <a:custGeom>
              <a:avLst/>
              <a:gdLst/>
              <a:ahLst/>
              <a:cxnLst/>
              <a:rect l="l" t="t" r="r" b="b"/>
              <a:pathLst>
                <a:path w="812800" h="114038">
                  <a:moveTo>
                    <a:pt x="0" y="0"/>
                  </a:moveTo>
                  <a:lnTo>
                    <a:pt x="812800" y="0"/>
                  </a:lnTo>
                  <a:lnTo>
                    <a:pt x="812800" y="114038"/>
                  </a:lnTo>
                  <a:lnTo>
                    <a:pt x="0" y="114038"/>
                  </a:lnTo>
                  <a:close/>
                </a:path>
              </a:pathLst>
            </a:custGeom>
            <a:solidFill>
              <a:srgbClr val="FFFFFF"/>
            </a:solidFill>
          </p:spPr>
          <p:txBody>
            <a:bodyPr/>
            <a:lstStyle/>
            <a:p>
              <a:endParaRPr lang="en-US"/>
            </a:p>
          </p:txBody>
        </p:sp>
        <p:sp>
          <p:nvSpPr>
            <p:cNvPr id="11" name="TextBox 11"/>
            <p:cNvSpPr txBox="1"/>
            <p:nvPr/>
          </p:nvSpPr>
          <p:spPr>
            <a:xfrm>
              <a:off x="0" y="-66675"/>
              <a:ext cx="812800" cy="180713"/>
            </a:xfrm>
            <a:prstGeom prst="rect">
              <a:avLst/>
            </a:prstGeom>
          </p:spPr>
          <p:txBody>
            <a:bodyPr lIns="53610" tIns="53610" rIns="53610" bIns="53610" rtlCol="0" anchor="ctr"/>
            <a:lstStyle/>
            <a:p>
              <a:pPr algn="ctr">
                <a:lnSpc>
                  <a:spcPts val="2800"/>
                </a:lnSpc>
              </a:pPr>
              <a:endParaRPr/>
            </a:p>
          </p:txBody>
        </p:sp>
      </p:grpSp>
      <p:sp>
        <p:nvSpPr>
          <p:cNvPr id="12" name="Freeform 12"/>
          <p:cNvSpPr/>
          <p:nvPr/>
        </p:nvSpPr>
        <p:spPr>
          <a:xfrm>
            <a:off x="7518953" y="6910001"/>
            <a:ext cx="9740347" cy="2554385"/>
          </a:xfrm>
          <a:custGeom>
            <a:avLst/>
            <a:gdLst/>
            <a:ahLst/>
            <a:cxnLst/>
            <a:rect l="l" t="t" r="r" b="b"/>
            <a:pathLst>
              <a:path w="9740347" h="2554385">
                <a:moveTo>
                  <a:pt x="0" y="0"/>
                </a:moveTo>
                <a:lnTo>
                  <a:pt x="9740347" y="0"/>
                </a:lnTo>
                <a:lnTo>
                  <a:pt x="9740347" y="2554385"/>
                </a:lnTo>
                <a:lnTo>
                  <a:pt x="0" y="2554385"/>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7738247" y="8993866"/>
            <a:ext cx="3353625" cy="470520"/>
            <a:chOff x="0" y="0"/>
            <a:chExt cx="812800" cy="114038"/>
          </a:xfrm>
        </p:grpSpPr>
        <p:sp>
          <p:nvSpPr>
            <p:cNvPr id="14" name="Freeform 14"/>
            <p:cNvSpPr/>
            <p:nvPr/>
          </p:nvSpPr>
          <p:spPr>
            <a:xfrm>
              <a:off x="0" y="0"/>
              <a:ext cx="812800" cy="114038"/>
            </a:xfrm>
            <a:custGeom>
              <a:avLst/>
              <a:gdLst/>
              <a:ahLst/>
              <a:cxnLst/>
              <a:rect l="l" t="t" r="r" b="b"/>
              <a:pathLst>
                <a:path w="812800" h="114038">
                  <a:moveTo>
                    <a:pt x="0" y="0"/>
                  </a:moveTo>
                  <a:lnTo>
                    <a:pt x="812800" y="0"/>
                  </a:lnTo>
                  <a:lnTo>
                    <a:pt x="812800" y="114038"/>
                  </a:lnTo>
                  <a:lnTo>
                    <a:pt x="0" y="114038"/>
                  </a:lnTo>
                  <a:close/>
                </a:path>
              </a:pathLst>
            </a:custGeom>
            <a:solidFill>
              <a:srgbClr val="FFFFFF"/>
            </a:solidFill>
          </p:spPr>
          <p:txBody>
            <a:bodyPr/>
            <a:lstStyle/>
            <a:p>
              <a:endParaRPr lang="en-US"/>
            </a:p>
          </p:txBody>
        </p:sp>
        <p:sp>
          <p:nvSpPr>
            <p:cNvPr id="15" name="TextBox 15"/>
            <p:cNvSpPr txBox="1"/>
            <p:nvPr/>
          </p:nvSpPr>
          <p:spPr>
            <a:xfrm>
              <a:off x="0" y="-66675"/>
              <a:ext cx="812800" cy="180713"/>
            </a:xfrm>
            <a:prstGeom prst="rect">
              <a:avLst/>
            </a:prstGeom>
          </p:spPr>
          <p:txBody>
            <a:bodyPr lIns="55204" tIns="55204" rIns="55204" bIns="55204" rtlCol="0" anchor="ctr"/>
            <a:lstStyle/>
            <a:p>
              <a:pPr algn="ctr">
                <a:lnSpc>
                  <a:spcPts val="2800"/>
                </a:lnSpc>
              </a:pPr>
              <a:endParaRPr/>
            </a:p>
          </p:txBody>
        </p:sp>
      </p:grpSp>
      <p:sp>
        <p:nvSpPr>
          <p:cNvPr id="16" name="TextBox 16"/>
          <p:cNvSpPr txBox="1"/>
          <p:nvPr/>
        </p:nvSpPr>
        <p:spPr>
          <a:xfrm>
            <a:off x="1312946" y="6035606"/>
            <a:ext cx="5758815" cy="1682115"/>
          </a:xfrm>
          <a:prstGeom prst="rect">
            <a:avLst/>
          </a:prstGeom>
        </p:spPr>
        <p:txBody>
          <a:bodyPr lIns="0" tIns="0" rIns="0" bIns="0" rtlCol="0" anchor="t">
            <a:spAutoFit/>
          </a:bodyPr>
          <a:lstStyle/>
          <a:p>
            <a:pPr algn="l">
              <a:lnSpc>
                <a:spcPts val="3360"/>
              </a:lnSpc>
            </a:pPr>
            <a:r>
              <a:rPr lang="en-US" sz="2400">
                <a:solidFill>
                  <a:srgbClr val="FFFFFF"/>
                </a:solidFill>
                <a:latin typeface="Poppins"/>
                <a:ea typeface="Poppins"/>
                <a:cs typeface="Poppins"/>
                <a:sym typeface="Poppins"/>
              </a:rPr>
              <a:t>Assessing your building’s indoor air can save energy and provide health benefits. Ensuring acceptable IAQ also </a:t>
            </a:r>
            <a:r>
              <a:rPr lang="en-US" sz="2400">
                <a:solidFill>
                  <a:srgbClr val="1D326B"/>
                </a:solidFill>
                <a:latin typeface="Poppins"/>
                <a:ea typeface="Poppins"/>
                <a:cs typeface="Poppins"/>
                <a:sym typeface="Poppins"/>
              </a:rPr>
              <a:t>mitigates litigation</a:t>
            </a:r>
            <a:r>
              <a:rPr lang="en-US" sz="2400">
                <a:solidFill>
                  <a:srgbClr val="FFFFFF"/>
                </a:solidFill>
                <a:latin typeface="Poppins"/>
                <a:ea typeface="Poppins"/>
                <a:cs typeface="Poppins"/>
                <a:sym typeface="Poppins"/>
              </a:rPr>
              <a:t> exposure.</a:t>
            </a:r>
          </a:p>
        </p:txBody>
      </p:sp>
      <p:sp>
        <p:nvSpPr>
          <p:cNvPr id="17" name="TextBox 17"/>
          <p:cNvSpPr txBox="1"/>
          <p:nvPr/>
        </p:nvSpPr>
        <p:spPr>
          <a:xfrm>
            <a:off x="1028700" y="914400"/>
            <a:ext cx="15276400"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Building occupants are demanding better IAQ</a:t>
            </a:r>
          </a:p>
        </p:txBody>
      </p:sp>
      <p:sp>
        <p:nvSpPr>
          <p:cNvPr id="18" name="TextBox 18"/>
          <p:cNvSpPr txBox="1"/>
          <p:nvPr/>
        </p:nvSpPr>
        <p:spPr>
          <a:xfrm>
            <a:off x="17861842" y="9829944"/>
            <a:ext cx="184682"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13</a:t>
            </a:r>
          </a:p>
        </p:txBody>
      </p:sp>
      <p:sp>
        <p:nvSpPr>
          <p:cNvPr id="19" name="TextBox 19"/>
          <p:cNvSpPr txBox="1"/>
          <p:nvPr/>
        </p:nvSpPr>
        <p:spPr>
          <a:xfrm>
            <a:off x="1312946" y="2481546"/>
            <a:ext cx="5758765" cy="2939415"/>
          </a:xfrm>
          <a:prstGeom prst="rect">
            <a:avLst/>
          </a:prstGeom>
        </p:spPr>
        <p:txBody>
          <a:bodyPr lIns="0" tIns="0" rIns="0" bIns="0" rtlCol="0" anchor="t">
            <a:spAutoFit/>
          </a:bodyPr>
          <a:lstStyle/>
          <a:p>
            <a:pPr algn="l">
              <a:lnSpc>
                <a:spcPts val="3360"/>
              </a:lnSpc>
            </a:pPr>
            <a:r>
              <a:rPr lang="en-US" sz="2400">
                <a:solidFill>
                  <a:srgbClr val="FFFFFF"/>
                </a:solidFill>
                <a:latin typeface="Poppins"/>
                <a:ea typeface="Poppins"/>
                <a:cs typeface="Poppins"/>
                <a:sym typeface="Poppins"/>
              </a:rPr>
              <a:t>The Johns Hopkins Model State Indoor Air Quality Act calls on state governments to open a method for IAQ complaints or any contamination resulting in heightened health hazards, thus allowing for considerable exposure to litigation.</a:t>
            </a:r>
          </a:p>
        </p:txBody>
      </p:sp>
      <p:grpSp>
        <p:nvGrpSpPr>
          <p:cNvPr id="20" name="Group 20"/>
          <p:cNvGrpSpPr/>
          <p:nvPr/>
        </p:nvGrpSpPr>
        <p:grpSpPr>
          <a:xfrm>
            <a:off x="7591425" y="4673149"/>
            <a:ext cx="10065171" cy="2077740"/>
            <a:chOff x="0" y="0"/>
            <a:chExt cx="13420228" cy="2770319"/>
          </a:xfrm>
        </p:grpSpPr>
        <p:sp>
          <p:nvSpPr>
            <p:cNvPr id="21" name="Freeform 21"/>
            <p:cNvSpPr/>
            <p:nvPr/>
          </p:nvSpPr>
          <p:spPr>
            <a:xfrm>
              <a:off x="0" y="0"/>
              <a:ext cx="13420228" cy="2728102"/>
            </a:xfrm>
            <a:custGeom>
              <a:avLst/>
              <a:gdLst/>
              <a:ahLst/>
              <a:cxnLst/>
              <a:rect l="l" t="t" r="r" b="b"/>
              <a:pathLst>
                <a:path w="13420228" h="2728102">
                  <a:moveTo>
                    <a:pt x="0" y="0"/>
                  </a:moveTo>
                  <a:lnTo>
                    <a:pt x="13420228" y="0"/>
                  </a:lnTo>
                  <a:lnTo>
                    <a:pt x="13420228" y="2728102"/>
                  </a:lnTo>
                  <a:lnTo>
                    <a:pt x="0" y="2728102"/>
                  </a:lnTo>
                  <a:lnTo>
                    <a:pt x="0" y="0"/>
                  </a:lnTo>
                  <a:close/>
                </a:path>
              </a:pathLst>
            </a:custGeom>
            <a:blipFill>
              <a:blip r:embed="rId4"/>
              <a:stretch>
                <a:fillRect/>
              </a:stretch>
            </a:blipFill>
          </p:spPr>
          <p:txBody>
            <a:bodyPr/>
            <a:lstStyle/>
            <a:p>
              <a:endParaRPr lang="en-US"/>
            </a:p>
          </p:txBody>
        </p:sp>
        <p:grpSp>
          <p:nvGrpSpPr>
            <p:cNvPr id="22" name="Group 22"/>
            <p:cNvGrpSpPr/>
            <p:nvPr/>
          </p:nvGrpSpPr>
          <p:grpSpPr>
            <a:xfrm>
              <a:off x="246562" y="2161065"/>
              <a:ext cx="4342447" cy="609254"/>
              <a:chOff x="0" y="0"/>
              <a:chExt cx="812800" cy="114038"/>
            </a:xfrm>
          </p:grpSpPr>
          <p:sp>
            <p:nvSpPr>
              <p:cNvPr id="23" name="Freeform 23"/>
              <p:cNvSpPr/>
              <p:nvPr/>
            </p:nvSpPr>
            <p:spPr>
              <a:xfrm>
                <a:off x="0" y="0"/>
                <a:ext cx="812800" cy="114038"/>
              </a:xfrm>
              <a:custGeom>
                <a:avLst/>
                <a:gdLst/>
                <a:ahLst/>
                <a:cxnLst/>
                <a:rect l="l" t="t" r="r" b="b"/>
                <a:pathLst>
                  <a:path w="812800" h="114038">
                    <a:moveTo>
                      <a:pt x="0" y="0"/>
                    </a:moveTo>
                    <a:lnTo>
                      <a:pt x="812800" y="0"/>
                    </a:lnTo>
                    <a:lnTo>
                      <a:pt x="812800" y="114038"/>
                    </a:lnTo>
                    <a:lnTo>
                      <a:pt x="0" y="114038"/>
                    </a:lnTo>
                    <a:close/>
                  </a:path>
                </a:pathLst>
              </a:custGeom>
              <a:solidFill>
                <a:srgbClr val="FFFFFF"/>
              </a:solidFill>
            </p:spPr>
            <p:txBody>
              <a:bodyPr/>
              <a:lstStyle/>
              <a:p>
                <a:endParaRPr lang="en-US"/>
              </a:p>
            </p:txBody>
          </p:sp>
          <p:sp>
            <p:nvSpPr>
              <p:cNvPr id="24" name="TextBox 24"/>
              <p:cNvSpPr txBox="1"/>
              <p:nvPr/>
            </p:nvSpPr>
            <p:spPr>
              <a:xfrm>
                <a:off x="0" y="-66675"/>
                <a:ext cx="812800" cy="180713"/>
              </a:xfrm>
              <a:prstGeom prst="rect">
                <a:avLst/>
              </a:prstGeom>
            </p:spPr>
            <p:txBody>
              <a:bodyPr lIns="53610" tIns="53610" rIns="53610" bIns="53610" rtlCol="0" anchor="ctr"/>
              <a:lstStyle/>
              <a:p>
                <a:pPr algn="ctr">
                  <a:lnSpc>
                    <a:spcPts val="2800"/>
                  </a:lnSpc>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87441"/>
            <a:ext cx="10007272" cy="5487035"/>
          </a:xfrm>
          <a:prstGeom prst="rect">
            <a:avLst/>
          </a:prstGeom>
        </p:spPr>
        <p:txBody>
          <a:bodyPr lIns="0" tIns="0" rIns="0" bIns="0" rtlCol="0" anchor="t">
            <a:spAutoFit/>
          </a:bodyPr>
          <a:lstStyle/>
          <a:p>
            <a:pPr algn="l">
              <a:lnSpc>
                <a:spcPts val="3640"/>
              </a:lnSpc>
            </a:pPr>
            <a:r>
              <a:rPr lang="en-US" sz="2600">
                <a:solidFill>
                  <a:srgbClr val="355989"/>
                </a:solidFill>
                <a:latin typeface="Poppins"/>
                <a:ea typeface="Poppins"/>
                <a:cs typeface="Poppins"/>
                <a:sym typeface="Poppins"/>
              </a:rPr>
              <a:t>The Johns Hopkins Model State Indoor Air Quality Act was developed by the Johns Hopkins Center for Health Security. It provides a legal framework for states and localities to implement legislation that will result in improved Indoor Air Quality in public buildings. </a:t>
            </a:r>
          </a:p>
          <a:p>
            <a:pPr algn="l">
              <a:lnSpc>
                <a:spcPts val="3640"/>
              </a:lnSpc>
            </a:pPr>
            <a:endParaRPr lang="en-US" sz="2600">
              <a:solidFill>
                <a:srgbClr val="355989"/>
              </a:solidFill>
              <a:latin typeface="Poppins"/>
              <a:ea typeface="Poppins"/>
              <a:cs typeface="Poppins"/>
              <a:sym typeface="Poppins"/>
            </a:endParaRPr>
          </a:p>
          <a:p>
            <a:pPr algn="l">
              <a:lnSpc>
                <a:spcPts val="3640"/>
              </a:lnSpc>
            </a:pPr>
            <a:r>
              <a:rPr lang="en-US" sz="2600">
                <a:solidFill>
                  <a:srgbClr val="355989"/>
                </a:solidFill>
                <a:latin typeface="Poppins"/>
                <a:ea typeface="Poppins"/>
                <a:cs typeface="Poppins"/>
                <a:sym typeface="Poppins"/>
              </a:rPr>
              <a:t>The model authorizes the State agencies, in consultation with the Indoor Air Quality Advisory Council, to set specific</a:t>
            </a:r>
            <a:r>
              <a:rPr lang="en-US" sz="2600">
                <a:solidFill>
                  <a:srgbClr val="659962"/>
                </a:solidFill>
                <a:latin typeface="Poppins"/>
                <a:ea typeface="Poppins"/>
                <a:cs typeface="Poppins"/>
                <a:sym typeface="Poppins"/>
              </a:rPr>
              <a:t> testing requirements for Indoor Air Quality and designate parameters for conducting comprehensive Indoor Air Quality assessments for public buildings.</a:t>
            </a:r>
          </a:p>
          <a:p>
            <a:pPr algn="l">
              <a:lnSpc>
                <a:spcPts val="3640"/>
              </a:lnSpc>
            </a:pPr>
            <a:endParaRPr lang="en-US" sz="2600">
              <a:solidFill>
                <a:srgbClr val="659962"/>
              </a:solidFill>
              <a:latin typeface="Poppins"/>
              <a:ea typeface="Poppins"/>
              <a:cs typeface="Poppins"/>
              <a:sym typeface="Poppins"/>
            </a:endParaRPr>
          </a:p>
        </p:txBody>
      </p:sp>
      <p:sp>
        <p:nvSpPr>
          <p:cNvPr id="3" name="TextBox 3"/>
          <p:cNvSpPr txBox="1"/>
          <p:nvPr/>
        </p:nvSpPr>
        <p:spPr>
          <a:xfrm>
            <a:off x="1028700" y="963164"/>
            <a:ext cx="11895961"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Your state is being pushed to make a change</a:t>
            </a:r>
          </a:p>
        </p:txBody>
      </p:sp>
      <p:sp>
        <p:nvSpPr>
          <p:cNvPr id="4" name="Freeform 4"/>
          <p:cNvSpPr/>
          <p:nvPr/>
        </p:nvSpPr>
        <p:spPr>
          <a:xfrm>
            <a:off x="11875157" y="2558534"/>
            <a:ext cx="4811524" cy="4811524"/>
          </a:xfrm>
          <a:custGeom>
            <a:avLst/>
            <a:gdLst/>
            <a:ahLst/>
            <a:cxnLst/>
            <a:rect l="l" t="t" r="r" b="b"/>
            <a:pathLst>
              <a:path w="4811524" h="4811524">
                <a:moveTo>
                  <a:pt x="0" y="0"/>
                </a:moveTo>
                <a:lnTo>
                  <a:pt x="4811524" y="0"/>
                </a:lnTo>
                <a:lnTo>
                  <a:pt x="4811524" y="4811524"/>
                </a:lnTo>
                <a:lnTo>
                  <a:pt x="0" y="4811524"/>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7857783" y="9829944"/>
            <a:ext cx="192800"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53272"/>
            <a:ext cx="5762369" cy="3980883"/>
            <a:chOff x="0" y="0"/>
            <a:chExt cx="1517661" cy="1048463"/>
          </a:xfrm>
        </p:grpSpPr>
        <p:sp>
          <p:nvSpPr>
            <p:cNvPr id="3" name="Freeform 3"/>
            <p:cNvSpPr/>
            <p:nvPr/>
          </p:nvSpPr>
          <p:spPr>
            <a:xfrm>
              <a:off x="0" y="0"/>
              <a:ext cx="1517661" cy="1048463"/>
            </a:xfrm>
            <a:custGeom>
              <a:avLst/>
              <a:gdLst/>
              <a:ahLst/>
              <a:cxnLst/>
              <a:rect l="l" t="t" r="r" b="b"/>
              <a:pathLst>
                <a:path w="1517661" h="1048463">
                  <a:moveTo>
                    <a:pt x="0" y="0"/>
                  </a:moveTo>
                  <a:lnTo>
                    <a:pt x="1517661" y="0"/>
                  </a:lnTo>
                  <a:lnTo>
                    <a:pt x="1517661" y="1048463"/>
                  </a:lnTo>
                  <a:lnTo>
                    <a:pt x="0" y="1048463"/>
                  </a:lnTo>
                  <a:close/>
                </a:path>
              </a:pathLst>
            </a:custGeom>
            <a:solidFill>
              <a:srgbClr val="89D5EC">
                <a:alpha val="27843"/>
              </a:srgbClr>
            </a:solidFill>
          </p:spPr>
          <p:txBody>
            <a:bodyPr/>
            <a:lstStyle/>
            <a:p>
              <a:endParaRPr lang="en-US"/>
            </a:p>
          </p:txBody>
        </p:sp>
        <p:sp>
          <p:nvSpPr>
            <p:cNvPr id="4" name="TextBox 4"/>
            <p:cNvSpPr txBox="1"/>
            <p:nvPr/>
          </p:nvSpPr>
          <p:spPr>
            <a:xfrm>
              <a:off x="0" y="-66675"/>
              <a:ext cx="1517661" cy="1115138"/>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3344668" y="8005519"/>
            <a:ext cx="1156840" cy="981418"/>
          </a:xfrm>
          <a:custGeom>
            <a:avLst/>
            <a:gdLst/>
            <a:ahLst/>
            <a:cxnLst/>
            <a:rect l="l" t="t" r="r" b="b"/>
            <a:pathLst>
              <a:path w="1156840" h="981418">
                <a:moveTo>
                  <a:pt x="0" y="0"/>
                </a:moveTo>
                <a:lnTo>
                  <a:pt x="1156840" y="0"/>
                </a:lnTo>
                <a:lnTo>
                  <a:pt x="1156840" y="981417"/>
                </a:lnTo>
                <a:lnTo>
                  <a:pt x="0" y="981417"/>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13016702" y="7734155"/>
            <a:ext cx="4454896" cy="1524145"/>
            <a:chOff x="0" y="0"/>
            <a:chExt cx="1173306" cy="401421"/>
          </a:xfrm>
        </p:grpSpPr>
        <p:sp>
          <p:nvSpPr>
            <p:cNvPr id="7" name="Freeform 7"/>
            <p:cNvSpPr/>
            <p:nvPr/>
          </p:nvSpPr>
          <p:spPr>
            <a:xfrm>
              <a:off x="0" y="0"/>
              <a:ext cx="1173306" cy="401421"/>
            </a:xfrm>
            <a:custGeom>
              <a:avLst/>
              <a:gdLst/>
              <a:ahLst/>
              <a:cxnLst/>
              <a:rect l="l" t="t" r="r" b="b"/>
              <a:pathLst>
                <a:path w="1173306" h="401421">
                  <a:moveTo>
                    <a:pt x="0" y="0"/>
                  </a:moveTo>
                  <a:lnTo>
                    <a:pt x="1173306" y="0"/>
                  </a:lnTo>
                  <a:lnTo>
                    <a:pt x="1173306" y="401421"/>
                  </a:lnTo>
                  <a:lnTo>
                    <a:pt x="0" y="401421"/>
                  </a:lnTo>
                  <a:close/>
                </a:path>
              </a:pathLst>
            </a:custGeom>
            <a:solidFill>
              <a:srgbClr val="89D5EC">
                <a:alpha val="14902"/>
              </a:srgbClr>
            </a:solidFill>
          </p:spPr>
          <p:txBody>
            <a:bodyPr/>
            <a:lstStyle/>
            <a:p>
              <a:endParaRPr lang="en-US"/>
            </a:p>
          </p:txBody>
        </p:sp>
        <p:sp>
          <p:nvSpPr>
            <p:cNvPr id="8" name="TextBox 8"/>
            <p:cNvSpPr txBox="1"/>
            <p:nvPr/>
          </p:nvSpPr>
          <p:spPr>
            <a:xfrm>
              <a:off x="0" y="-66675"/>
              <a:ext cx="1173306" cy="468096"/>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2044507" y="3753272"/>
            <a:ext cx="6243493" cy="3980883"/>
            <a:chOff x="0" y="0"/>
            <a:chExt cx="1644377" cy="1048463"/>
          </a:xfrm>
        </p:grpSpPr>
        <p:sp>
          <p:nvSpPr>
            <p:cNvPr id="10" name="Freeform 10"/>
            <p:cNvSpPr/>
            <p:nvPr/>
          </p:nvSpPr>
          <p:spPr>
            <a:xfrm>
              <a:off x="0" y="0"/>
              <a:ext cx="1644377" cy="1048463"/>
            </a:xfrm>
            <a:custGeom>
              <a:avLst/>
              <a:gdLst/>
              <a:ahLst/>
              <a:cxnLst/>
              <a:rect l="l" t="t" r="r" b="b"/>
              <a:pathLst>
                <a:path w="1644377" h="1048463">
                  <a:moveTo>
                    <a:pt x="0" y="0"/>
                  </a:moveTo>
                  <a:lnTo>
                    <a:pt x="1644377" y="0"/>
                  </a:lnTo>
                  <a:lnTo>
                    <a:pt x="1644377" y="1048463"/>
                  </a:lnTo>
                  <a:lnTo>
                    <a:pt x="0" y="1048463"/>
                  </a:lnTo>
                  <a:close/>
                </a:path>
              </a:pathLst>
            </a:custGeom>
            <a:solidFill>
              <a:srgbClr val="89D5EC">
                <a:alpha val="27843"/>
              </a:srgbClr>
            </a:solidFill>
          </p:spPr>
          <p:txBody>
            <a:bodyPr/>
            <a:lstStyle/>
            <a:p>
              <a:endParaRPr lang="en-US"/>
            </a:p>
          </p:txBody>
        </p:sp>
        <p:sp>
          <p:nvSpPr>
            <p:cNvPr id="11" name="TextBox 11"/>
            <p:cNvSpPr txBox="1"/>
            <p:nvPr/>
          </p:nvSpPr>
          <p:spPr>
            <a:xfrm>
              <a:off x="0" y="-66675"/>
              <a:ext cx="1644377" cy="1115138"/>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a:off x="4938025" y="3211509"/>
            <a:ext cx="8078678" cy="5306123"/>
          </a:xfrm>
          <a:custGeom>
            <a:avLst/>
            <a:gdLst/>
            <a:ahLst/>
            <a:cxnLst/>
            <a:rect l="l" t="t" r="r" b="b"/>
            <a:pathLst>
              <a:path w="8078678" h="5306123">
                <a:moveTo>
                  <a:pt x="0" y="0"/>
                </a:moveTo>
                <a:lnTo>
                  <a:pt x="8078677" y="0"/>
                </a:lnTo>
                <a:lnTo>
                  <a:pt x="8078677" y="5306123"/>
                </a:lnTo>
                <a:lnTo>
                  <a:pt x="0" y="5306123"/>
                </a:lnTo>
                <a:lnTo>
                  <a:pt x="0" y="0"/>
                </a:lnTo>
                <a:close/>
              </a:path>
            </a:pathLst>
          </a:custGeom>
          <a:blipFill>
            <a:blip r:embed="rId3"/>
            <a:stretch>
              <a:fillRect l="-18515" t="-20191" r="-18112"/>
            </a:stretch>
          </a:blipFill>
        </p:spPr>
        <p:txBody>
          <a:bodyPr/>
          <a:lstStyle/>
          <a:p>
            <a:endParaRPr lang="en-US"/>
          </a:p>
        </p:txBody>
      </p:sp>
      <p:sp>
        <p:nvSpPr>
          <p:cNvPr id="13" name="TextBox 13"/>
          <p:cNvSpPr txBox="1"/>
          <p:nvPr/>
        </p:nvSpPr>
        <p:spPr>
          <a:xfrm>
            <a:off x="1028700" y="914400"/>
            <a:ext cx="15691381" cy="142240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Bills are being created and Legislation is being passed</a:t>
            </a:r>
          </a:p>
          <a:p>
            <a:pPr algn="l">
              <a:lnSpc>
                <a:spcPts val="5599"/>
              </a:lnSpc>
            </a:pPr>
            <a:r>
              <a:rPr lang="en-US" sz="3999">
                <a:solidFill>
                  <a:srgbClr val="355989"/>
                </a:solidFill>
                <a:latin typeface="Poppins Bold"/>
                <a:ea typeface="Poppins Bold"/>
                <a:cs typeface="Poppins Bold"/>
                <a:sym typeface="Poppins Bold"/>
              </a:rPr>
              <a:t>It’s happening fast</a:t>
            </a:r>
          </a:p>
        </p:txBody>
      </p:sp>
      <p:sp>
        <p:nvSpPr>
          <p:cNvPr id="14" name="TextBox 14"/>
          <p:cNvSpPr txBox="1"/>
          <p:nvPr/>
        </p:nvSpPr>
        <p:spPr>
          <a:xfrm>
            <a:off x="12757057" y="4322612"/>
            <a:ext cx="5021881" cy="3187699"/>
          </a:xfrm>
          <a:prstGeom prst="rect">
            <a:avLst/>
          </a:prstGeom>
        </p:spPr>
        <p:txBody>
          <a:bodyPr lIns="0" tIns="0" rIns="0" bIns="0" rtlCol="0" anchor="t">
            <a:spAutoFit/>
          </a:bodyPr>
          <a:lstStyle/>
          <a:p>
            <a:pPr algn="l">
              <a:lnSpc>
                <a:spcPts val="2800"/>
              </a:lnSpc>
              <a:spcBef>
                <a:spcPct val="0"/>
              </a:spcBef>
            </a:pPr>
            <a:r>
              <a:rPr lang="en-US" sz="2000">
                <a:solidFill>
                  <a:srgbClr val="355989"/>
                </a:solidFill>
                <a:latin typeface="Poppins Medium"/>
                <a:ea typeface="Poppins Medium"/>
                <a:cs typeface="Poppins Medium"/>
                <a:sym typeface="Poppins Medium"/>
              </a:rPr>
              <a:t>On or before January 1, 2024, the Division of Public Health shall </a:t>
            </a:r>
            <a:r>
              <a:rPr lang="en-US" sz="2000">
                <a:solidFill>
                  <a:srgbClr val="04B3E8"/>
                </a:solidFill>
                <a:latin typeface="Poppins Medium"/>
                <a:ea typeface="Poppins Medium"/>
                <a:cs typeface="Poppins Medium"/>
                <a:sym typeface="Poppins Medium"/>
              </a:rPr>
              <a:t>establish a routine indoor air quality monitoring program and standards in public schools.</a:t>
            </a:r>
            <a:r>
              <a:rPr lang="en-US" sz="2000">
                <a:solidFill>
                  <a:srgbClr val="355989"/>
                </a:solidFill>
                <a:latin typeface="Poppins Medium"/>
                <a:ea typeface="Poppins Medium"/>
                <a:cs typeface="Poppins Medium"/>
                <a:sym typeface="Poppins Medium"/>
              </a:rPr>
              <a:t> The Division of Public Health must take into consideration indoor air quality recommendations provided by OSHA and industry best practices, such as Standard 62.1.</a:t>
            </a:r>
          </a:p>
        </p:txBody>
      </p:sp>
      <p:sp>
        <p:nvSpPr>
          <p:cNvPr id="15" name="TextBox 15"/>
          <p:cNvSpPr txBox="1"/>
          <p:nvPr/>
        </p:nvSpPr>
        <p:spPr>
          <a:xfrm>
            <a:off x="684750" y="4851250"/>
            <a:ext cx="4253275" cy="2130424"/>
          </a:xfrm>
          <a:prstGeom prst="rect">
            <a:avLst/>
          </a:prstGeom>
        </p:spPr>
        <p:txBody>
          <a:bodyPr lIns="0" tIns="0" rIns="0" bIns="0" rtlCol="0" anchor="t">
            <a:spAutoFit/>
          </a:bodyPr>
          <a:lstStyle/>
          <a:p>
            <a:pPr algn="l">
              <a:lnSpc>
                <a:spcPts val="2800"/>
              </a:lnSpc>
              <a:spcBef>
                <a:spcPct val="0"/>
              </a:spcBef>
            </a:pPr>
            <a:r>
              <a:rPr lang="en-US" sz="2000">
                <a:solidFill>
                  <a:srgbClr val="355989"/>
                </a:solidFill>
                <a:latin typeface="Poppins Medium"/>
                <a:ea typeface="Poppins Medium"/>
                <a:cs typeface="Poppins Medium"/>
                <a:sym typeface="Poppins Medium"/>
              </a:rPr>
              <a:t>By January 1st, 2025 and annually thereafter, a local or regional board of education shall </a:t>
            </a:r>
            <a:r>
              <a:rPr lang="en-US" sz="2000">
                <a:solidFill>
                  <a:srgbClr val="04B3E8"/>
                </a:solidFill>
                <a:latin typeface="Poppins Medium"/>
                <a:ea typeface="Poppins Medium"/>
                <a:cs typeface="Poppins Medium"/>
                <a:sym typeface="Poppins Medium"/>
              </a:rPr>
              <a:t>provide for a uniform inspection and evaluation program of the indoor air quality.</a:t>
            </a:r>
          </a:p>
        </p:txBody>
      </p:sp>
      <p:sp>
        <p:nvSpPr>
          <p:cNvPr id="16" name="TextBox 16"/>
          <p:cNvSpPr txBox="1"/>
          <p:nvPr/>
        </p:nvSpPr>
        <p:spPr>
          <a:xfrm>
            <a:off x="570704" y="4419041"/>
            <a:ext cx="4259550" cy="391795"/>
          </a:xfrm>
          <a:prstGeom prst="rect">
            <a:avLst/>
          </a:prstGeom>
        </p:spPr>
        <p:txBody>
          <a:bodyPr lIns="0" tIns="0" rIns="0" bIns="0" rtlCol="0" anchor="t">
            <a:spAutoFit/>
          </a:bodyPr>
          <a:lstStyle/>
          <a:p>
            <a:pPr algn="ctr">
              <a:lnSpc>
                <a:spcPts val="3079"/>
              </a:lnSpc>
            </a:pPr>
            <a:r>
              <a:rPr lang="en-US" sz="2199">
                <a:solidFill>
                  <a:srgbClr val="355989"/>
                </a:solidFill>
                <a:latin typeface="Poppins Bold"/>
                <a:ea typeface="Poppins Bold"/>
                <a:cs typeface="Poppins Bold"/>
                <a:sym typeface="Poppins Bold"/>
              </a:rPr>
              <a:t>Connecticut</a:t>
            </a:r>
          </a:p>
        </p:txBody>
      </p:sp>
      <p:sp>
        <p:nvSpPr>
          <p:cNvPr id="17" name="TextBox 17"/>
          <p:cNvSpPr txBox="1"/>
          <p:nvPr/>
        </p:nvSpPr>
        <p:spPr>
          <a:xfrm>
            <a:off x="14366152" y="3880572"/>
            <a:ext cx="1460213" cy="391795"/>
          </a:xfrm>
          <a:prstGeom prst="rect">
            <a:avLst/>
          </a:prstGeom>
        </p:spPr>
        <p:txBody>
          <a:bodyPr lIns="0" tIns="0" rIns="0" bIns="0" rtlCol="0" anchor="t">
            <a:spAutoFit/>
          </a:bodyPr>
          <a:lstStyle/>
          <a:p>
            <a:pPr algn="ctr">
              <a:lnSpc>
                <a:spcPts val="3079"/>
              </a:lnSpc>
            </a:pPr>
            <a:r>
              <a:rPr lang="en-US" sz="2199">
                <a:solidFill>
                  <a:srgbClr val="355989"/>
                </a:solidFill>
                <a:latin typeface="Poppins Bold"/>
                <a:ea typeface="Poppins Bold"/>
                <a:cs typeface="Poppins Bold"/>
                <a:sym typeface="Poppins Bold"/>
              </a:rPr>
              <a:t>Delaware</a:t>
            </a:r>
          </a:p>
        </p:txBody>
      </p:sp>
      <p:sp>
        <p:nvSpPr>
          <p:cNvPr id="18" name="TextBox 18"/>
          <p:cNvSpPr txBox="1"/>
          <p:nvPr/>
        </p:nvSpPr>
        <p:spPr>
          <a:xfrm>
            <a:off x="6841010" y="2819714"/>
            <a:ext cx="4272707" cy="391795"/>
          </a:xfrm>
          <a:prstGeom prst="rect">
            <a:avLst/>
          </a:prstGeom>
        </p:spPr>
        <p:txBody>
          <a:bodyPr lIns="0" tIns="0" rIns="0" bIns="0" rtlCol="0" anchor="t">
            <a:spAutoFit/>
          </a:bodyPr>
          <a:lstStyle/>
          <a:p>
            <a:pPr algn="ctr">
              <a:lnSpc>
                <a:spcPts val="3079"/>
              </a:lnSpc>
            </a:pPr>
            <a:r>
              <a:rPr lang="en-US" sz="2199">
                <a:solidFill>
                  <a:srgbClr val="355989"/>
                </a:solidFill>
                <a:latin typeface="Poppins Bold"/>
                <a:ea typeface="Poppins Bold"/>
                <a:cs typeface="Poppins Bold"/>
                <a:sym typeface="Poppins Bold"/>
              </a:rPr>
              <a:t>Where does your state stand?</a:t>
            </a:r>
          </a:p>
        </p:txBody>
      </p:sp>
      <p:sp>
        <p:nvSpPr>
          <p:cNvPr id="19" name="TextBox 19"/>
          <p:cNvSpPr txBox="1"/>
          <p:nvPr/>
        </p:nvSpPr>
        <p:spPr>
          <a:xfrm>
            <a:off x="17857851" y="9829944"/>
            <a:ext cx="192665"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15</a:t>
            </a:r>
          </a:p>
        </p:txBody>
      </p:sp>
      <p:sp>
        <p:nvSpPr>
          <p:cNvPr id="20" name="TextBox 20"/>
          <p:cNvSpPr txBox="1"/>
          <p:nvPr/>
        </p:nvSpPr>
        <p:spPr>
          <a:xfrm>
            <a:off x="14615893" y="7969504"/>
            <a:ext cx="2643407" cy="1005821"/>
          </a:xfrm>
          <a:prstGeom prst="rect">
            <a:avLst/>
          </a:prstGeom>
        </p:spPr>
        <p:txBody>
          <a:bodyPr lIns="0" tIns="0" rIns="0" bIns="0" rtlCol="0" anchor="t">
            <a:spAutoFit/>
          </a:bodyPr>
          <a:lstStyle/>
          <a:p>
            <a:pPr algn="l">
              <a:lnSpc>
                <a:spcPts val="1992"/>
              </a:lnSpc>
            </a:pPr>
            <a:r>
              <a:rPr lang="en-US" sz="1423">
                <a:solidFill>
                  <a:srgbClr val="355989"/>
                </a:solidFill>
                <a:latin typeface="Poppins"/>
                <a:ea typeface="Poppins"/>
                <a:cs typeface="Poppins"/>
                <a:sym typeface="Poppins"/>
              </a:rPr>
              <a:t>AirBox is a state certified contractor for IAQ Testing by the State of Delaware Health and Social Services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41882" y="2094547"/>
            <a:ext cx="4032222" cy="3431138"/>
            <a:chOff x="0" y="0"/>
            <a:chExt cx="812800" cy="691636"/>
          </a:xfrm>
        </p:grpSpPr>
        <p:sp>
          <p:nvSpPr>
            <p:cNvPr id="3" name="Freeform 3"/>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4" name="TextBox 4"/>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7441490" y="2095008"/>
            <a:ext cx="4032222" cy="3431138"/>
            <a:chOff x="0" y="0"/>
            <a:chExt cx="812800" cy="691636"/>
          </a:xfrm>
        </p:grpSpPr>
        <p:sp>
          <p:nvSpPr>
            <p:cNvPr id="6" name="Freeform 6"/>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659962"/>
            </a:solidFill>
          </p:spPr>
          <p:txBody>
            <a:bodyPr/>
            <a:lstStyle/>
            <a:p>
              <a:endParaRPr lang="en-US"/>
            </a:p>
          </p:txBody>
        </p:sp>
        <p:sp>
          <p:nvSpPr>
            <p:cNvPr id="7" name="TextBox 7"/>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7553783" y="2665668"/>
            <a:ext cx="3807635" cy="2232666"/>
          </a:xfrm>
          <a:prstGeom prst="rect">
            <a:avLst/>
          </a:prstGeom>
        </p:spPr>
        <p:txBody>
          <a:bodyPr lIns="0" tIns="0" rIns="0" bIns="0" rtlCol="0" anchor="t">
            <a:spAutoFit/>
          </a:bodyPr>
          <a:lstStyle/>
          <a:p>
            <a:pPr algn="l">
              <a:lnSpc>
                <a:spcPts val="2939"/>
              </a:lnSpc>
              <a:spcBef>
                <a:spcPct val="0"/>
              </a:spcBef>
            </a:pPr>
            <a:r>
              <a:rPr lang="en-US" sz="2099">
                <a:solidFill>
                  <a:srgbClr val="000000"/>
                </a:solidFill>
                <a:latin typeface="Poppins Medium"/>
                <a:ea typeface="Poppins Medium"/>
                <a:cs typeface="Poppins Medium"/>
                <a:sym typeface="Poppins Medium"/>
              </a:rPr>
              <a:t>$13,750,000 provided solely for grants to 15 school</a:t>
            </a:r>
            <a:r>
              <a:rPr lang="en-US" sz="2099">
                <a:solidFill>
                  <a:srgbClr val="FFFFFF"/>
                </a:solidFill>
                <a:latin typeface="Poppins Medium"/>
                <a:ea typeface="Poppins Medium"/>
                <a:cs typeface="Poppins Medium"/>
                <a:sym typeface="Poppins Medium"/>
              </a:rPr>
              <a:t> districts with enrollments exceeding 3,000 students for indoor air quality assessment grants.</a:t>
            </a:r>
          </a:p>
        </p:txBody>
      </p:sp>
      <p:sp>
        <p:nvSpPr>
          <p:cNvPr id="9" name="TextBox 9"/>
          <p:cNvSpPr txBox="1"/>
          <p:nvPr/>
        </p:nvSpPr>
        <p:spPr>
          <a:xfrm rot="-5400000">
            <a:off x="5394858" y="3492624"/>
            <a:ext cx="3288856" cy="651511"/>
          </a:xfrm>
          <a:prstGeom prst="rect">
            <a:avLst/>
          </a:prstGeom>
        </p:spPr>
        <p:txBody>
          <a:bodyPr lIns="0" tIns="0" rIns="0" bIns="0" rtlCol="0" anchor="t">
            <a:spAutoFit/>
          </a:bodyPr>
          <a:lstStyle/>
          <a:p>
            <a:pPr algn="ctr">
              <a:lnSpc>
                <a:spcPts val="5039"/>
              </a:lnSpc>
            </a:pPr>
            <a:r>
              <a:rPr lang="en-US" sz="3599">
                <a:solidFill>
                  <a:srgbClr val="659962"/>
                </a:solidFill>
                <a:latin typeface="Poppins Bold"/>
                <a:ea typeface="Poppins Bold"/>
                <a:cs typeface="Poppins Bold"/>
                <a:sym typeface="Poppins Bold"/>
              </a:rPr>
              <a:t>Washington</a:t>
            </a:r>
          </a:p>
        </p:txBody>
      </p:sp>
      <p:grpSp>
        <p:nvGrpSpPr>
          <p:cNvPr id="10" name="Group 10"/>
          <p:cNvGrpSpPr/>
          <p:nvPr/>
        </p:nvGrpSpPr>
        <p:grpSpPr>
          <a:xfrm>
            <a:off x="12734925" y="2094547"/>
            <a:ext cx="4032222" cy="3431138"/>
            <a:chOff x="0" y="0"/>
            <a:chExt cx="812800" cy="691636"/>
          </a:xfrm>
        </p:grpSpPr>
        <p:sp>
          <p:nvSpPr>
            <p:cNvPr id="11" name="Freeform 11"/>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12" name="TextBox 12"/>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2734823" y="2094986"/>
            <a:ext cx="4032222" cy="3431138"/>
            <a:chOff x="0" y="0"/>
            <a:chExt cx="812800" cy="691636"/>
          </a:xfrm>
        </p:grpSpPr>
        <p:sp>
          <p:nvSpPr>
            <p:cNvPr id="14" name="Freeform 14"/>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CA3B2A"/>
            </a:solidFill>
          </p:spPr>
          <p:txBody>
            <a:bodyPr/>
            <a:lstStyle/>
            <a:p>
              <a:endParaRPr lang="en-US"/>
            </a:p>
          </p:txBody>
        </p:sp>
        <p:sp>
          <p:nvSpPr>
            <p:cNvPr id="15" name="TextBox 15"/>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12847116" y="2571072"/>
            <a:ext cx="3807635" cy="2473330"/>
          </a:xfrm>
          <a:prstGeom prst="rect">
            <a:avLst/>
          </a:prstGeom>
        </p:spPr>
        <p:txBody>
          <a:bodyPr lIns="0" tIns="0" rIns="0" bIns="0" rtlCol="0" anchor="t">
            <a:spAutoFit/>
          </a:bodyPr>
          <a:lstStyle/>
          <a:p>
            <a:pPr algn="l">
              <a:lnSpc>
                <a:spcPts val="2799"/>
              </a:lnSpc>
              <a:spcBef>
                <a:spcPct val="0"/>
              </a:spcBef>
            </a:pPr>
            <a:r>
              <a:rPr lang="en-US" sz="1999">
                <a:solidFill>
                  <a:srgbClr val="000000"/>
                </a:solidFill>
                <a:latin typeface="Poppins Medium"/>
                <a:ea typeface="Poppins Medium"/>
                <a:cs typeface="Poppins Medium"/>
                <a:sym typeface="Poppins Medium"/>
              </a:rPr>
              <a:t>This bill </a:t>
            </a:r>
            <a:r>
              <a:rPr lang="en-US" sz="1999">
                <a:solidFill>
                  <a:srgbClr val="FFFFFF"/>
                </a:solidFill>
                <a:latin typeface="Poppins Medium"/>
                <a:ea typeface="Poppins Medium"/>
                <a:cs typeface="Poppins Medium"/>
                <a:sym typeface="Poppins Medium"/>
              </a:rPr>
              <a:t>requires the Department of Health Services to establish an indoor air quality inspection and evaluation program for public school buildings </a:t>
            </a:r>
            <a:r>
              <a:rPr lang="en-US" sz="1999">
                <a:solidFill>
                  <a:srgbClr val="000000"/>
                </a:solidFill>
                <a:latin typeface="Poppins Medium"/>
                <a:ea typeface="Poppins Medium"/>
                <a:cs typeface="Poppins Medium"/>
                <a:sym typeface="Poppins Medium"/>
              </a:rPr>
              <a:t>used by pupils.</a:t>
            </a:r>
          </a:p>
        </p:txBody>
      </p:sp>
      <p:sp>
        <p:nvSpPr>
          <p:cNvPr id="17" name="TextBox 17"/>
          <p:cNvSpPr txBox="1"/>
          <p:nvPr/>
        </p:nvSpPr>
        <p:spPr>
          <a:xfrm rot="-5400000">
            <a:off x="10764640" y="3492601"/>
            <a:ext cx="3288856" cy="651511"/>
          </a:xfrm>
          <a:prstGeom prst="rect">
            <a:avLst/>
          </a:prstGeom>
        </p:spPr>
        <p:txBody>
          <a:bodyPr lIns="0" tIns="0" rIns="0" bIns="0" rtlCol="0" anchor="t">
            <a:spAutoFit/>
          </a:bodyPr>
          <a:lstStyle/>
          <a:p>
            <a:pPr algn="ctr">
              <a:lnSpc>
                <a:spcPts val="5039"/>
              </a:lnSpc>
            </a:pPr>
            <a:r>
              <a:rPr lang="en-US" sz="3599">
                <a:solidFill>
                  <a:srgbClr val="CA3B2A"/>
                </a:solidFill>
                <a:latin typeface="Poppins Bold"/>
                <a:ea typeface="Poppins Bold"/>
                <a:cs typeface="Poppins Bold"/>
                <a:sym typeface="Poppins Bold"/>
              </a:rPr>
              <a:t>Wisconsin</a:t>
            </a:r>
          </a:p>
        </p:txBody>
      </p:sp>
      <p:grpSp>
        <p:nvGrpSpPr>
          <p:cNvPr id="18" name="Group 18"/>
          <p:cNvGrpSpPr/>
          <p:nvPr/>
        </p:nvGrpSpPr>
        <p:grpSpPr>
          <a:xfrm>
            <a:off x="2067691" y="2094986"/>
            <a:ext cx="4032222" cy="3431138"/>
            <a:chOff x="0" y="0"/>
            <a:chExt cx="812800" cy="691636"/>
          </a:xfrm>
        </p:grpSpPr>
        <p:sp>
          <p:nvSpPr>
            <p:cNvPr id="19" name="Freeform 19"/>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20" name="TextBox 20"/>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a:off x="2067691" y="2095008"/>
            <a:ext cx="4032222" cy="3431138"/>
            <a:chOff x="0" y="0"/>
            <a:chExt cx="812800" cy="691636"/>
          </a:xfrm>
        </p:grpSpPr>
        <p:sp>
          <p:nvSpPr>
            <p:cNvPr id="22" name="Freeform 22"/>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355989"/>
            </a:solidFill>
          </p:spPr>
          <p:txBody>
            <a:bodyPr/>
            <a:lstStyle/>
            <a:p>
              <a:endParaRPr lang="en-US"/>
            </a:p>
          </p:txBody>
        </p:sp>
        <p:sp>
          <p:nvSpPr>
            <p:cNvPr id="23" name="TextBox 23"/>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2287125" y="2787083"/>
            <a:ext cx="3807635" cy="1953929"/>
          </a:xfrm>
          <a:prstGeom prst="rect">
            <a:avLst/>
          </a:prstGeom>
        </p:spPr>
        <p:txBody>
          <a:bodyPr lIns="0" tIns="0" rIns="0" bIns="0" rtlCol="0" anchor="t">
            <a:spAutoFit/>
          </a:bodyPr>
          <a:lstStyle/>
          <a:p>
            <a:pPr algn="l">
              <a:lnSpc>
                <a:spcPts val="3078"/>
              </a:lnSpc>
              <a:spcBef>
                <a:spcPct val="0"/>
              </a:spcBef>
            </a:pPr>
            <a:r>
              <a:rPr lang="en-US" sz="2198">
                <a:solidFill>
                  <a:srgbClr val="000000"/>
                </a:solidFill>
                <a:latin typeface="Poppins Medium"/>
                <a:ea typeface="Poppins Medium"/>
                <a:cs typeface="Poppins Medium"/>
                <a:sym typeface="Poppins Medium"/>
              </a:rPr>
              <a:t>With in one year of the effective date of this title,</a:t>
            </a:r>
            <a:r>
              <a:rPr lang="en-US" sz="2198">
                <a:solidFill>
                  <a:srgbClr val="FFFFFF"/>
                </a:solidFill>
                <a:latin typeface="Poppins Medium"/>
                <a:ea typeface="Poppins Medium"/>
                <a:cs typeface="Poppins Medium"/>
                <a:sym typeface="Poppins Medium"/>
              </a:rPr>
              <a:t> the department shall establish an indoor air quality program.</a:t>
            </a:r>
          </a:p>
        </p:txBody>
      </p:sp>
      <p:sp>
        <p:nvSpPr>
          <p:cNvPr id="25" name="TextBox 25"/>
          <p:cNvSpPr txBox="1"/>
          <p:nvPr/>
        </p:nvSpPr>
        <p:spPr>
          <a:xfrm rot="-5400000">
            <a:off x="97508" y="3492624"/>
            <a:ext cx="3288856" cy="651511"/>
          </a:xfrm>
          <a:prstGeom prst="rect">
            <a:avLst/>
          </a:prstGeom>
        </p:spPr>
        <p:txBody>
          <a:bodyPr lIns="0" tIns="0" rIns="0" bIns="0" rtlCol="0" anchor="t">
            <a:spAutoFit/>
          </a:bodyPr>
          <a:lstStyle/>
          <a:p>
            <a:pPr algn="ctr">
              <a:lnSpc>
                <a:spcPts val="5039"/>
              </a:lnSpc>
            </a:pPr>
            <a:r>
              <a:rPr lang="en-US" sz="3599">
                <a:solidFill>
                  <a:srgbClr val="355989"/>
                </a:solidFill>
                <a:latin typeface="Poppins Bold"/>
                <a:ea typeface="Poppins Bold"/>
                <a:cs typeface="Poppins Bold"/>
                <a:sym typeface="Poppins Bold"/>
              </a:rPr>
              <a:t>New York</a:t>
            </a:r>
          </a:p>
        </p:txBody>
      </p:sp>
      <p:sp>
        <p:nvSpPr>
          <p:cNvPr id="26" name="TextBox 26"/>
          <p:cNvSpPr txBox="1"/>
          <p:nvPr/>
        </p:nvSpPr>
        <p:spPr>
          <a:xfrm>
            <a:off x="1028700" y="914400"/>
            <a:ext cx="11515327"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Who else is joining the clean air revolution?</a:t>
            </a:r>
          </a:p>
        </p:txBody>
      </p:sp>
      <p:grpSp>
        <p:nvGrpSpPr>
          <p:cNvPr id="27" name="Group 27"/>
          <p:cNvGrpSpPr/>
          <p:nvPr/>
        </p:nvGrpSpPr>
        <p:grpSpPr>
          <a:xfrm>
            <a:off x="2105025" y="6320790"/>
            <a:ext cx="4032222" cy="3431138"/>
            <a:chOff x="0" y="0"/>
            <a:chExt cx="812800" cy="691636"/>
          </a:xfrm>
        </p:grpSpPr>
        <p:sp>
          <p:nvSpPr>
            <p:cNvPr id="28" name="Freeform 28"/>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29" name="TextBox 29"/>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30" name="Group 30"/>
          <p:cNvGrpSpPr/>
          <p:nvPr/>
        </p:nvGrpSpPr>
        <p:grpSpPr>
          <a:xfrm>
            <a:off x="2104836" y="6320698"/>
            <a:ext cx="4032222" cy="3431138"/>
            <a:chOff x="0" y="0"/>
            <a:chExt cx="812800" cy="691636"/>
          </a:xfrm>
        </p:grpSpPr>
        <p:sp>
          <p:nvSpPr>
            <p:cNvPr id="31" name="Freeform 31"/>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CA3B2A"/>
            </a:solidFill>
          </p:spPr>
          <p:txBody>
            <a:bodyPr/>
            <a:lstStyle/>
            <a:p>
              <a:endParaRPr lang="en-US"/>
            </a:p>
          </p:txBody>
        </p:sp>
        <p:sp>
          <p:nvSpPr>
            <p:cNvPr id="32" name="TextBox 32"/>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33" name="TextBox 33"/>
          <p:cNvSpPr txBox="1"/>
          <p:nvPr/>
        </p:nvSpPr>
        <p:spPr>
          <a:xfrm>
            <a:off x="2227092" y="6671970"/>
            <a:ext cx="3808105" cy="267144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Medium"/>
                <a:ea typeface="Poppins Medium"/>
                <a:cs typeface="Poppins Medium"/>
                <a:sym typeface="Poppins Medium"/>
              </a:rPr>
              <a:t>With the board of building regulations and standards, the department is authorized to</a:t>
            </a:r>
            <a:r>
              <a:rPr lang="en-US" sz="1699">
                <a:solidFill>
                  <a:srgbClr val="FFFFFF"/>
                </a:solidFill>
                <a:latin typeface="Poppins Medium"/>
                <a:ea typeface="Poppins Medium"/>
                <a:cs typeface="Poppins Medium"/>
                <a:sym typeface="Poppins Medium"/>
              </a:rPr>
              <a:t> examine, develop, or adopt specific techniques or standards for approved tests that accurately measure the prior or current presence of contaminants and identify sources of contamination.</a:t>
            </a:r>
          </a:p>
        </p:txBody>
      </p:sp>
      <p:sp>
        <p:nvSpPr>
          <p:cNvPr id="34" name="TextBox 34"/>
          <p:cNvSpPr txBox="1"/>
          <p:nvPr/>
        </p:nvSpPr>
        <p:spPr>
          <a:xfrm rot="-5400000">
            <a:off x="74012" y="7753057"/>
            <a:ext cx="3288856" cy="566421"/>
          </a:xfrm>
          <a:prstGeom prst="rect">
            <a:avLst/>
          </a:prstGeom>
        </p:spPr>
        <p:txBody>
          <a:bodyPr lIns="0" tIns="0" rIns="0" bIns="0" rtlCol="0" anchor="t">
            <a:spAutoFit/>
          </a:bodyPr>
          <a:lstStyle/>
          <a:p>
            <a:pPr algn="ctr">
              <a:lnSpc>
                <a:spcPts val="4479"/>
              </a:lnSpc>
            </a:pPr>
            <a:r>
              <a:rPr lang="en-US" sz="3199">
                <a:solidFill>
                  <a:srgbClr val="CA3B2A"/>
                </a:solidFill>
                <a:latin typeface="Poppins Bold"/>
                <a:ea typeface="Poppins Bold"/>
                <a:cs typeface="Poppins Bold"/>
                <a:sym typeface="Poppins Bold"/>
              </a:rPr>
              <a:t>Massachusetts</a:t>
            </a:r>
          </a:p>
        </p:txBody>
      </p:sp>
      <p:grpSp>
        <p:nvGrpSpPr>
          <p:cNvPr id="35" name="Group 35"/>
          <p:cNvGrpSpPr/>
          <p:nvPr/>
        </p:nvGrpSpPr>
        <p:grpSpPr>
          <a:xfrm>
            <a:off x="7412355" y="6320790"/>
            <a:ext cx="4032222" cy="3431138"/>
            <a:chOff x="0" y="0"/>
            <a:chExt cx="812800" cy="691636"/>
          </a:xfrm>
        </p:grpSpPr>
        <p:sp>
          <p:nvSpPr>
            <p:cNvPr id="36" name="Freeform 36"/>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37" name="TextBox 37"/>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38" name="Group 38"/>
          <p:cNvGrpSpPr/>
          <p:nvPr/>
        </p:nvGrpSpPr>
        <p:grpSpPr>
          <a:xfrm>
            <a:off x="7412179" y="6320698"/>
            <a:ext cx="4032222" cy="3431138"/>
            <a:chOff x="0" y="0"/>
            <a:chExt cx="812800" cy="691636"/>
          </a:xfrm>
        </p:grpSpPr>
        <p:sp>
          <p:nvSpPr>
            <p:cNvPr id="39" name="Freeform 39"/>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355989"/>
            </a:solidFill>
          </p:spPr>
          <p:txBody>
            <a:bodyPr/>
            <a:lstStyle/>
            <a:p>
              <a:endParaRPr lang="en-US"/>
            </a:p>
          </p:txBody>
        </p:sp>
        <p:sp>
          <p:nvSpPr>
            <p:cNvPr id="40" name="TextBox 40"/>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41" name="TextBox 41"/>
          <p:cNvSpPr txBox="1"/>
          <p:nvPr/>
        </p:nvSpPr>
        <p:spPr>
          <a:xfrm>
            <a:off x="7524237" y="6627837"/>
            <a:ext cx="3808105" cy="2769235"/>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Poppins Medium"/>
                <a:ea typeface="Poppins Medium"/>
                <a:cs typeface="Poppins Medium"/>
                <a:sym typeface="Poppins Medium"/>
              </a:rPr>
              <a:t>Within one year after the effective date of this act, the Department of Environmental Protection, acting in cooperation with the Department of Education, any organization deemed by the department to be appropriate,</a:t>
            </a:r>
            <a:r>
              <a:rPr lang="en-US" sz="1599">
                <a:solidFill>
                  <a:srgbClr val="FFFFFF"/>
                </a:solidFill>
                <a:latin typeface="Poppins Medium"/>
                <a:ea typeface="Poppins Medium"/>
                <a:cs typeface="Poppins Medium"/>
                <a:sym typeface="Poppins Medium"/>
              </a:rPr>
              <a:t> shall conduct a public school indoor air quality study </a:t>
            </a:r>
            <a:r>
              <a:rPr lang="en-US" sz="1599">
                <a:solidFill>
                  <a:srgbClr val="000000"/>
                </a:solidFill>
                <a:latin typeface="Poppins Medium"/>
                <a:ea typeface="Poppins Medium"/>
                <a:cs typeface="Poppins Medium"/>
                <a:sym typeface="Poppins Medium"/>
              </a:rPr>
              <a:t>using a representative sampling of public schools in the State.</a:t>
            </a:r>
          </a:p>
        </p:txBody>
      </p:sp>
      <p:sp>
        <p:nvSpPr>
          <p:cNvPr id="42" name="TextBox 42"/>
          <p:cNvSpPr txBox="1"/>
          <p:nvPr/>
        </p:nvSpPr>
        <p:spPr>
          <a:xfrm rot="-5400000">
            <a:off x="5364926" y="7710512"/>
            <a:ext cx="3288856" cy="651511"/>
          </a:xfrm>
          <a:prstGeom prst="rect">
            <a:avLst/>
          </a:prstGeom>
        </p:spPr>
        <p:txBody>
          <a:bodyPr lIns="0" tIns="0" rIns="0" bIns="0" rtlCol="0" anchor="t">
            <a:spAutoFit/>
          </a:bodyPr>
          <a:lstStyle/>
          <a:p>
            <a:pPr algn="ctr">
              <a:lnSpc>
                <a:spcPts val="5039"/>
              </a:lnSpc>
            </a:pPr>
            <a:r>
              <a:rPr lang="en-US" sz="3599">
                <a:solidFill>
                  <a:srgbClr val="355989"/>
                </a:solidFill>
                <a:latin typeface="Poppins Bold"/>
                <a:ea typeface="Poppins Bold"/>
                <a:cs typeface="Poppins Bold"/>
                <a:sym typeface="Poppins Bold"/>
              </a:rPr>
              <a:t>New Jersey</a:t>
            </a:r>
          </a:p>
        </p:txBody>
      </p:sp>
      <p:grpSp>
        <p:nvGrpSpPr>
          <p:cNvPr id="43" name="Group 43"/>
          <p:cNvGrpSpPr/>
          <p:nvPr/>
        </p:nvGrpSpPr>
        <p:grpSpPr>
          <a:xfrm>
            <a:off x="12734925" y="6320790"/>
            <a:ext cx="4032222" cy="3431138"/>
            <a:chOff x="0" y="0"/>
            <a:chExt cx="812800" cy="691636"/>
          </a:xfrm>
        </p:grpSpPr>
        <p:sp>
          <p:nvSpPr>
            <p:cNvPr id="44" name="Freeform 44"/>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FFFFFF">
                <a:alpha val="74902"/>
              </a:srgbClr>
            </a:solidFill>
          </p:spPr>
          <p:txBody>
            <a:bodyPr/>
            <a:lstStyle/>
            <a:p>
              <a:endParaRPr lang="en-US"/>
            </a:p>
          </p:txBody>
        </p:sp>
        <p:sp>
          <p:nvSpPr>
            <p:cNvPr id="45" name="TextBox 45"/>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grpSp>
        <p:nvGrpSpPr>
          <p:cNvPr id="46" name="Group 46"/>
          <p:cNvGrpSpPr/>
          <p:nvPr/>
        </p:nvGrpSpPr>
        <p:grpSpPr>
          <a:xfrm>
            <a:off x="12734823" y="6320698"/>
            <a:ext cx="4032222" cy="3431138"/>
            <a:chOff x="0" y="0"/>
            <a:chExt cx="812800" cy="691636"/>
          </a:xfrm>
        </p:grpSpPr>
        <p:sp>
          <p:nvSpPr>
            <p:cNvPr id="47" name="Freeform 47"/>
            <p:cNvSpPr/>
            <p:nvPr/>
          </p:nvSpPr>
          <p:spPr>
            <a:xfrm>
              <a:off x="0" y="0"/>
              <a:ext cx="812800" cy="691636"/>
            </a:xfrm>
            <a:custGeom>
              <a:avLst/>
              <a:gdLst/>
              <a:ahLst/>
              <a:cxnLst/>
              <a:rect l="l" t="t" r="r" b="b"/>
              <a:pathLst>
                <a:path w="812800" h="691636">
                  <a:moveTo>
                    <a:pt x="69120" y="0"/>
                  </a:moveTo>
                  <a:lnTo>
                    <a:pt x="743680" y="0"/>
                  </a:lnTo>
                  <a:cubicBezTo>
                    <a:pt x="781854" y="0"/>
                    <a:pt x="812800" y="30946"/>
                    <a:pt x="812800" y="69120"/>
                  </a:cubicBezTo>
                  <a:lnTo>
                    <a:pt x="812800" y="622515"/>
                  </a:lnTo>
                  <a:cubicBezTo>
                    <a:pt x="812800" y="660689"/>
                    <a:pt x="781854" y="691636"/>
                    <a:pt x="743680" y="691636"/>
                  </a:cubicBezTo>
                  <a:lnTo>
                    <a:pt x="69120" y="691636"/>
                  </a:lnTo>
                  <a:cubicBezTo>
                    <a:pt x="30946" y="691636"/>
                    <a:pt x="0" y="660689"/>
                    <a:pt x="0" y="622515"/>
                  </a:cubicBezTo>
                  <a:lnTo>
                    <a:pt x="0" y="69120"/>
                  </a:lnTo>
                  <a:cubicBezTo>
                    <a:pt x="0" y="30946"/>
                    <a:pt x="30946" y="0"/>
                    <a:pt x="69120" y="0"/>
                  </a:cubicBezTo>
                  <a:close/>
                </a:path>
              </a:pathLst>
            </a:custGeom>
            <a:solidFill>
              <a:srgbClr val="659962"/>
            </a:solidFill>
          </p:spPr>
          <p:txBody>
            <a:bodyPr/>
            <a:lstStyle/>
            <a:p>
              <a:endParaRPr lang="en-US"/>
            </a:p>
          </p:txBody>
        </p:sp>
        <p:sp>
          <p:nvSpPr>
            <p:cNvPr id="48" name="TextBox 48"/>
            <p:cNvSpPr txBox="1"/>
            <p:nvPr/>
          </p:nvSpPr>
          <p:spPr>
            <a:xfrm>
              <a:off x="0" y="-66675"/>
              <a:ext cx="812800" cy="758311"/>
            </a:xfrm>
            <a:prstGeom prst="rect">
              <a:avLst/>
            </a:prstGeom>
          </p:spPr>
          <p:txBody>
            <a:bodyPr lIns="50800" tIns="50800" rIns="50800" bIns="50800" rtlCol="0" anchor="ctr"/>
            <a:lstStyle/>
            <a:p>
              <a:pPr algn="ctr">
                <a:lnSpc>
                  <a:spcPts val="2800"/>
                </a:lnSpc>
              </a:pPr>
              <a:endParaRPr/>
            </a:p>
          </p:txBody>
        </p:sp>
      </p:grpSp>
      <p:sp>
        <p:nvSpPr>
          <p:cNvPr id="49" name="TextBox 49"/>
          <p:cNvSpPr txBox="1"/>
          <p:nvPr/>
        </p:nvSpPr>
        <p:spPr>
          <a:xfrm>
            <a:off x="12847116" y="6532133"/>
            <a:ext cx="3807635" cy="296672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Poppins Medium"/>
                <a:ea typeface="Poppins Medium"/>
                <a:cs typeface="Poppins Medium"/>
                <a:sym typeface="Poppins Medium"/>
              </a:rPr>
              <a:t>Subject to appropriation, the State Board shall</a:t>
            </a:r>
            <a:r>
              <a:rPr lang="en-US" sz="1699">
                <a:solidFill>
                  <a:srgbClr val="FFFFFF"/>
                </a:solidFill>
                <a:latin typeface="Poppins Medium"/>
                <a:ea typeface="Poppins Medium"/>
                <a:cs typeface="Poppins Medium"/>
                <a:sym typeface="Poppins Medium"/>
              </a:rPr>
              <a:t> require all school districts to ensure that all active classrooms are equipped with an air quality monitor </a:t>
            </a:r>
            <a:r>
              <a:rPr lang="en-US" sz="1699">
                <a:solidFill>
                  <a:srgbClr val="000000"/>
                </a:solidFill>
                <a:latin typeface="Poppins Medium"/>
                <a:ea typeface="Poppins Medium"/>
                <a:cs typeface="Poppins Medium"/>
                <a:sym typeface="Poppins Medium"/>
              </a:rPr>
              <a:t>and requires all school districts to ensure that </a:t>
            </a:r>
            <a:r>
              <a:rPr lang="en-US" sz="1699">
                <a:solidFill>
                  <a:srgbClr val="FFFFFF"/>
                </a:solidFill>
                <a:latin typeface="Poppins Medium"/>
                <a:ea typeface="Poppins Medium"/>
                <a:cs typeface="Poppins Medium"/>
                <a:sym typeface="Poppins Medium"/>
              </a:rPr>
              <a:t>all  active classrooms are equipped with a portable air cleaner that utilizes a HEPA filter that captures 99.97% of 0.3 micron particles.</a:t>
            </a:r>
          </a:p>
        </p:txBody>
      </p:sp>
      <p:sp>
        <p:nvSpPr>
          <p:cNvPr id="50" name="TextBox 50"/>
          <p:cNvSpPr txBox="1"/>
          <p:nvPr/>
        </p:nvSpPr>
        <p:spPr>
          <a:xfrm rot="-5400000">
            <a:off x="10764640" y="7718314"/>
            <a:ext cx="3288856" cy="651511"/>
          </a:xfrm>
          <a:prstGeom prst="rect">
            <a:avLst/>
          </a:prstGeom>
        </p:spPr>
        <p:txBody>
          <a:bodyPr lIns="0" tIns="0" rIns="0" bIns="0" rtlCol="0" anchor="t">
            <a:spAutoFit/>
          </a:bodyPr>
          <a:lstStyle/>
          <a:p>
            <a:pPr algn="ctr">
              <a:lnSpc>
                <a:spcPts val="5039"/>
              </a:lnSpc>
            </a:pPr>
            <a:r>
              <a:rPr lang="en-US" sz="3599">
                <a:solidFill>
                  <a:srgbClr val="659962"/>
                </a:solidFill>
                <a:latin typeface="Poppins Bold"/>
                <a:ea typeface="Poppins Bold"/>
                <a:cs typeface="Poppins Bold"/>
                <a:sym typeface="Poppins Bold"/>
              </a:rPr>
              <a:t>Illinois</a:t>
            </a:r>
          </a:p>
        </p:txBody>
      </p:sp>
      <p:sp>
        <p:nvSpPr>
          <p:cNvPr id="51" name="TextBox 51"/>
          <p:cNvSpPr txBox="1"/>
          <p:nvPr/>
        </p:nvSpPr>
        <p:spPr>
          <a:xfrm>
            <a:off x="17857174" y="9829944"/>
            <a:ext cx="194018"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9111" b="-9111"/>
            </a:stretch>
          </a:blipFill>
        </p:spPr>
        <p:txBody>
          <a:bodyPr/>
          <a:lstStyle/>
          <a:p>
            <a:endParaRPr lang="en-US"/>
          </a:p>
        </p:txBody>
      </p:sp>
      <p:grpSp>
        <p:nvGrpSpPr>
          <p:cNvPr id="3" name="Group 3"/>
          <p:cNvGrpSpPr/>
          <p:nvPr/>
        </p:nvGrpSpPr>
        <p:grpSpPr>
          <a:xfrm>
            <a:off x="-609600" y="803414"/>
            <a:ext cx="12139037" cy="939522"/>
            <a:chOff x="0" y="0"/>
            <a:chExt cx="3197113" cy="247446"/>
          </a:xfrm>
        </p:grpSpPr>
        <p:sp>
          <p:nvSpPr>
            <p:cNvPr id="4" name="Freeform 4"/>
            <p:cNvSpPr/>
            <p:nvPr/>
          </p:nvSpPr>
          <p:spPr>
            <a:xfrm>
              <a:off x="0" y="0"/>
              <a:ext cx="3197113" cy="247446"/>
            </a:xfrm>
            <a:custGeom>
              <a:avLst/>
              <a:gdLst/>
              <a:ahLst/>
              <a:cxnLst/>
              <a:rect l="l" t="t" r="r" b="b"/>
              <a:pathLst>
                <a:path w="3197113" h="247446">
                  <a:moveTo>
                    <a:pt x="0" y="0"/>
                  </a:moveTo>
                  <a:lnTo>
                    <a:pt x="3197113" y="0"/>
                  </a:lnTo>
                  <a:lnTo>
                    <a:pt x="3197113" y="247446"/>
                  </a:lnTo>
                  <a:lnTo>
                    <a:pt x="0" y="247446"/>
                  </a:lnTo>
                  <a:close/>
                </a:path>
              </a:pathLst>
            </a:custGeom>
            <a:solidFill>
              <a:srgbClr val="355989">
                <a:alpha val="65882"/>
              </a:srgbClr>
            </a:solidFill>
          </p:spPr>
          <p:txBody>
            <a:bodyPr/>
            <a:lstStyle/>
            <a:p>
              <a:endParaRPr lang="en-US"/>
            </a:p>
          </p:txBody>
        </p:sp>
        <p:sp>
          <p:nvSpPr>
            <p:cNvPr id="5" name="TextBox 5"/>
            <p:cNvSpPr txBox="1"/>
            <p:nvPr/>
          </p:nvSpPr>
          <p:spPr>
            <a:xfrm>
              <a:off x="0" y="-66675"/>
              <a:ext cx="3197113" cy="314121"/>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028700" y="914400"/>
            <a:ext cx="10260509" cy="717550"/>
          </a:xfrm>
          <a:prstGeom prst="rect">
            <a:avLst/>
          </a:prstGeom>
        </p:spPr>
        <p:txBody>
          <a:bodyPr lIns="0" tIns="0" rIns="0" bIns="0" rtlCol="0" anchor="t">
            <a:spAutoFit/>
          </a:bodyPr>
          <a:lstStyle/>
          <a:p>
            <a:pPr algn="ctr">
              <a:lnSpc>
                <a:spcPts val="5599"/>
              </a:lnSpc>
            </a:pPr>
            <a:r>
              <a:rPr lang="en-US" sz="3999">
                <a:solidFill>
                  <a:srgbClr val="FFFFFF"/>
                </a:solidFill>
                <a:latin typeface="Poppins"/>
                <a:ea typeface="Poppins"/>
                <a:cs typeface="Poppins"/>
                <a:sym typeface="Poppins"/>
              </a:rPr>
              <a:t>The future of IAQ and ventilation is here...</a:t>
            </a:r>
          </a:p>
        </p:txBody>
      </p:sp>
      <p:sp>
        <p:nvSpPr>
          <p:cNvPr id="7" name="TextBox 7"/>
          <p:cNvSpPr txBox="1"/>
          <p:nvPr/>
        </p:nvSpPr>
        <p:spPr>
          <a:xfrm>
            <a:off x="17830800" y="9791700"/>
            <a:ext cx="211395"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65283" y="2283833"/>
            <a:ext cx="8817106" cy="1543050"/>
            <a:chOff x="0" y="0"/>
            <a:chExt cx="2322201" cy="406400"/>
          </a:xfrm>
        </p:grpSpPr>
        <p:sp>
          <p:nvSpPr>
            <p:cNvPr id="3" name="Freeform 3"/>
            <p:cNvSpPr/>
            <p:nvPr/>
          </p:nvSpPr>
          <p:spPr>
            <a:xfrm>
              <a:off x="0" y="0"/>
              <a:ext cx="2322201" cy="406400"/>
            </a:xfrm>
            <a:custGeom>
              <a:avLst/>
              <a:gdLst/>
              <a:ahLst/>
              <a:cxnLst/>
              <a:rect l="l" t="t" r="r" b="b"/>
              <a:pathLst>
                <a:path w="2322201" h="406400">
                  <a:moveTo>
                    <a:pt x="0" y="0"/>
                  </a:moveTo>
                  <a:lnTo>
                    <a:pt x="2322201" y="0"/>
                  </a:lnTo>
                  <a:lnTo>
                    <a:pt x="2322201" y="406400"/>
                  </a:lnTo>
                  <a:lnTo>
                    <a:pt x="0" y="406400"/>
                  </a:lnTo>
                  <a:close/>
                </a:path>
              </a:pathLst>
            </a:custGeom>
            <a:solidFill>
              <a:srgbClr val="355989">
                <a:alpha val="80000"/>
              </a:srgbClr>
            </a:solidFill>
          </p:spPr>
          <p:txBody>
            <a:bodyPr/>
            <a:lstStyle/>
            <a:p>
              <a:endParaRPr lang="en-US"/>
            </a:p>
          </p:txBody>
        </p:sp>
        <p:sp>
          <p:nvSpPr>
            <p:cNvPr id="4" name="TextBox 4"/>
            <p:cNvSpPr txBox="1"/>
            <p:nvPr/>
          </p:nvSpPr>
          <p:spPr>
            <a:xfrm>
              <a:off x="0" y="-66675"/>
              <a:ext cx="2322201" cy="473075"/>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791794" y="2217158"/>
            <a:ext cx="8363308" cy="2286635"/>
          </a:xfrm>
          <a:prstGeom prst="rect">
            <a:avLst/>
          </a:prstGeom>
        </p:spPr>
        <p:txBody>
          <a:bodyPr lIns="0" tIns="0" rIns="0" bIns="0" rtlCol="0" anchor="t">
            <a:spAutoFit/>
          </a:bodyPr>
          <a:lstStyle/>
          <a:p>
            <a:pPr marL="561339" lvl="1" indent="-280669" algn="l">
              <a:lnSpc>
                <a:spcPts val="3639"/>
              </a:lnSpc>
              <a:buFont typeface="Arial"/>
              <a:buChar char="•"/>
            </a:pPr>
            <a:r>
              <a:rPr lang="en-US" sz="2599">
                <a:solidFill>
                  <a:srgbClr val="355989"/>
                </a:solidFill>
                <a:latin typeface="Poppins"/>
                <a:ea typeface="Poppins"/>
                <a:cs typeface="Poppins"/>
                <a:sym typeface="Poppins"/>
              </a:rPr>
              <a:t>Minimum requirements for normal operation</a:t>
            </a:r>
          </a:p>
          <a:p>
            <a:pPr marL="1122678" lvl="2" indent="-374226" algn="l">
              <a:lnSpc>
                <a:spcPts val="3639"/>
              </a:lnSpc>
              <a:buFont typeface="Arial"/>
              <a:buChar char="⚬"/>
            </a:pPr>
            <a:r>
              <a:rPr lang="en-US" sz="2599">
                <a:solidFill>
                  <a:srgbClr val="355989"/>
                </a:solidFill>
                <a:latin typeface="Poppins Italics"/>
                <a:ea typeface="Poppins Italics"/>
                <a:cs typeface="Poppins Italics"/>
                <a:sym typeface="Poppins Italics"/>
              </a:rPr>
              <a:t>ANSI/ASHRAE Standard 62.1-2022 Ventilation and Acceptable Indoor Air Quality – Indoor Air Quality Procedure</a:t>
            </a:r>
          </a:p>
          <a:p>
            <a:pPr algn="l">
              <a:lnSpc>
                <a:spcPts val="3639"/>
              </a:lnSpc>
            </a:pPr>
            <a:endParaRPr lang="en-US" sz="2599">
              <a:solidFill>
                <a:srgbClr val="355989"/>
              </a:solidFill>
              <a:latin typeface="Poppins Italics"/>
              <a:ea typeface="Poppins Italics"/>
              <a:cs typeface="Poppins Italics"/>
              <a:sym typeface="Poppins Italics"/>
            </a:endParaRPr>
          </a:p>
        </p:txBody>
      </p:sp>
      <p:sp>
        <p:nvSpPr>
          <p:cNvPr id="6" name="TextBox 6"/>
          <p:cNvSpPr txBox="1"/>
          <p:nvPr/>
        </p:nvSpPr>
        <p:spPr>
          <a:xfrm>
            <a:off x="1028700" y="4738742"/>
            <a:ext cx="7889496" cy="1829435"/>
          </a:xfrm>
          <a:prstGeom prst="rect">
            <a:avLst/>
          </a:prstGeom>
        </p:spPr>
        <p:txBody>
          <a:bodyPr lIns="0" tIns="0" rIns="0" bIns="0" rtlCol="0" anchor="t">
            <a:spAutoFit/>
          </a:bodyPr>
          <a:lstStyle/>
          <a:p>
            <a:pPr marL="561339" lvl="1" indent="-280669" algn="l">
              <a:lnSpc>
                <a:spcPts val="3639"/>
              </a:lnSpc>
              <a:buFont typeface="Arial"/>
              <a:buChar char="•"/>
            </a:pPr>
            <a:r>
              <a:rPr lang="en-US" sz="2599">
                <a:solidFill>
                  <a:srgbClr val="355989"/>
                </a:solidFill>
                <a:latin typeface="Poppins"/>
                <a:ea typeface="Poppins"/>
                <a:cs typeface="Poppins"/>
                <a:sym typeface="Poppins"/>
              </a:rPr>
              <a:t>IAQ resilience – requirements during periods of elevated risk</a:t>
            </a:r>
          </a:p>
          <a:p>
            <a:pPr marL="1122678" lvl="2" indent="-374226" algn="l">
              <a:lnSpc>
                <a:spcPts val="3639"/>
              </a:lnSpc>
              <a:spcBef>
                <a:spcPct val="0"/>
              </a:spcBef>
              <a:buFont typeface="Arial"/>
              <a:buChar char="⚬"/>
            </a:pPr>
            <a:r>
              <a:rPr lang="en-US" sz="2599">
                <a:solidFill>
                  <a:srgbClr val="355989"/>
                </a:solidFill>
                <a:latin typeface="Poppins Italics"/>
                <a:ea typeface="Poppins Italics"/>
                <a:cs typeface="Poppins Italics"/>
                <a:sym typeface="Poppins Italics"/>
              </a:rPr>
              <a:t>ASHRAE Standard 241-2023 Control of Infectious Aerosols</a:t>
            </a:r>
          </a:p>
        </p:txBody>
      </p:sp>
      <p:sp>
        <p:nvSpPr>
          <p:cNvPr id="7" name="TextBox 7"/>
          <p:cNvSpPr txBox="1"/>
          <p:nvPr/>
        </p:nvSpPr>
        <p:spPr>
          <a:xfrm>
            <a:off x="1028700" y="7262867"/>
            <a:ext cx="7889496" cy="2743835"/>
          </a:xfrm>
          <a:prstGeom prst="rect">
            <a:avLst/>
          </a:prstGeom>
        </p:spPr>
        <p:txBody>
          <a:bodyPr lIns="0" tIns="0" rIns="0" bIns="0" rtlCol="0" anchor="t">
            <a:spAutoFit/>
          </a:bodyPr>
          <a:lstStyle/>
          <a:p>
            <a:pPr marL="561344" lvl="1" indent="-280672" algn="l">
              <a:lnSpc>
                <a:spcPts val="3640"/>
              </a:lnSpc>
              <a:buFont typeface="Arial"/>
              <a:buChar char="•"/>
            </a:pPr>
            <a:r>
              <a:rPr lang="en-US" sz="2600">
                <a:solidFill>
                  <a:srgbClr val="355989"/>
                </a:solidFill>
                <a:latin typeface="Poppins"/>
                <a:ea typeface="Poppins"/>
                <a:cs typeface="Poppins"/>
                <a:sym typeface="Poppins"/>
              </a:rPr>
              <a:t>IAQ resilience – smoke exposure mitigation during wildfires</a:t>
            </a:r>
          </a:p>
          <a:p>
            <a:pPr marL="1122688" lvl="2" indent="-374229" algn="l">
              <a:lnSpc>
                <a:spcPts val="3640"/>
              </a:lnSpc>
              <a:buFont typeface="Arial"/>
              <a:buChar char="⚬"/>
            </a:pPr>
            <a:r>
              <a:rPr lang="en-US" sz="2600">
                <a:solidFill>
                  <a:srgbClr val="355989"/>
                </a:solidFill>
                <a:latin typeface="Poppins Italics"/>
                <a:ea typeface="Poppins Italics"/>
                <a:cs typeface="Poppins Italics"/>
                <a:sym typeface="Poppins Italics"/>
              </a:rPr>
              <a:t>ASHRAE Guideline 44P Protecting Building Occupants from Smoke During Wildfire and Prescribed Burn Events</a:t>
            </a:r>
          </a:p>
          <a:p>
            <a:pPr algn="ctr">
              <a:lnSpc>
                <a:spcPts val="3640"/>
              </a:lnSpc>
              <a:spcBef>
                <a:spcPct val="0"/>
              </a:spcBef>
            </a:pPr>
            <a:endParaRPr lang="en-US" sz="2600">
              <a:solidFill>
                <a:srgbClr val="355989"/>
              </a:solidFill>
              <a:latin typeface="Poppins Italics"/>
              <a:ea typeface="Poppins Italics"/>
              <a:cs typeface="Poppins Italics"/>
              <a:sym typeface="Poppins Italics"/>
            </a:endParaRPr>
          </a:p>
        </p:txBody>
      </p:sp>
      <p:sp>
        <p:nvSpPr>
          <p:cNvPr id="8" name="TextBox 8"/>
          <p:cNvSpPr txBox="1"/>
          <p:nvPr/>
        </p:nvSpPr>
        <p:spPr>
          <a:xfrm>
            <a:off x="10789447" y="2724522"/>
            <a:ext cx="5669753" cy="566420"/>
          </a:xfrm>
          <a:prstGeom prst="rect">
            <a:avLst/>
          </a:prstGeom>
        </p:spPr>
        <p:txBody>
          <a:bodyPr wrap="square" lIns="0" tIns="0" rIns="0" bIns="0" rtlCol="0" anchor="t">
            <a:spAutoFit/>
          </a:bodyPr>
          <a:lstStyle/>
          <a:p>
            <a:pPr algn="ctr">
              <a:lnSpc>
                <a:spcPts val="4480"/>
              </a:lnSpc>
              <a:spcBef>
                <a:spcPct val="0"/>
              </a:spcBef>
            </a:pPr>
            <a:r>
              <a:rPr lang="en-US" sz="3200" dirty="0">
                <a:solidFill>
                  <a:srgbClr val="1D326B"/>
                </a:solidFill>
                <a:latin typeface="Poppins Bold"/>
                <a:ea typeface="Poppins Bold"/>
                <a:cs typeface="Poppins Bold"/>
                <a:sym typeface="Poppins Bold"/>
              </a:rPr>
              <a:t>High IAQ &amp; Energy Savings</a:t>
            </a:r>
          </a:p>
        </p:txBody>
      </p:sp>
      <p:grpSp>
        <p:nvGrpSpPr>
          <p:cNvPr id="9" name="Group 9"/>
          <p:cNvGrpSpPr/>
          <p:nvPr/>
        </p:nvGrpSpPr>
        <p:grpSpPr>
          <a:xfrm>
            <a:off x="10065283" y="4805417"/>
            <a:ext cx="8817106" cy="1543050"/>
            <a:chOff x="0" y="0"/>
            <a:chExt cx="2322201" cy="406400"/>
          </a:xfrm>
        </p:grpSpPr>
        <p:sp>
          <p:nvSpPr>
            <p:cNvPr id="10" name="Freeform 10"/>
            <p:cNvSpPr/>
            <p:nvPr/>
          </p:nvSpPr>
          <p:spPr>
            <a:xfrm>
              <a:off x="0" y="0"/>
              <a:ext cx="2322201" cy="406400"/>
            </a:xfrm>
            <a:custGeom>
              <a:avLst/>
              <a:gdLst/>
              <a:ahLst/>
              <a:cxnLst/>
              <a:rect l="l" t="t" r="r" b="b"/>
              <a:pathLst>
                <a:path w="2322201" h="406400">
                  <a:moveTo>
                    <a:pt x="0" y="0"/>
                  </a:moveTo>
                  <a:lnTo>
                    <a:pt x="2322201" y="0"/>
                  </a:lnTo>
                  <a:lnTo>
                    <a:pt x="2322201" y="406400"/>
                  </a:lnTo>
                  <a:lnTo>
                    <a:pt x="0" y="406400"/>
                  </a:lnTo>
                  <a:close/>
                </a:path>
              </a:pathLst>
            </a:custGeom>
            <a:solidFill>
              <a:srgbClr val="CA3B2A">
                <a:alpha val="80000"/>
              </a:srgbClr>
            </a:solidFill>
          </p:spPr>
          <p:txBody>
            <a:bodyPr/>
            <a:lstStyle/>
            <a:p>
              <a:endParaRPr lang="en-US"/>
            </a:p>
          </p:txBody>
        </p:sp>
        <p:sp>
          <p:nvSpPr>
            <p:cNvPr id="11" name="TextBox 11"/>
            <p:cNvSpPr txBox="1"/>
            <p:nvPr/>
          </p:nvSpPr>
          <p:spPr>
            <a:xfrm>
              <a:off x="0" y="-66675"/>
              <a:ext cx="2322201" cy="473075"/>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10789446" y="5250870"/>
            <a:ext cx="7261339" cy="566420"/>
          </a:xfrm>
          <a:prstGeom prst="rect">
            <a:avLst/>
          </a:prstGeom>
        </p:spPr>
        <p:txBody>
          <a:bodyPr wrap="square" lIns="0" tIns="0" rIns="0" bIns="0" rtlCol="0" anchor="t">
            <a:spAutoFit/>
          </a:bodyPr>
          <a:lstStyle/>
          <a:p>
            <a:pPr algn="ctr">
              <a:lnSpc>
                <a:spcPts val="4480"/>
              </a:lnSpc>
              <a:spcBef>
                <a:spcPct val="0"/>
              </a:spcBef>
            </a:pPr>
            <a:r>
              <a:rPr lang="en-US" sz="3200" dirty="0">
                <a:solidFill>
                  <a:srgbClr val="355989"/>
                </a:solidFill>
                <a:latin typeface="Poppins Bold"/>
                <a:ea typeface="Poppins Bold"/>
                <a:cs typeface="Poppins Bold"/>
                <a:sym typeface="Poppins Bold"/>
              </a:rPr>
              <a:t>Infection Risk Management Mode</a:t>
            </a:r>
          </a:p>
        </p:txBody>
      </p:sp>
      <p:grpSp>
        <p:nvGrpSpPr>
          <p:cNvPr id="13" name="Group 13"/>
          <p:cNvGrpSpPr/>
          <p:nvPr/>
        </p:nvGrpSpPr>
        <p:grpSpPr>
          <a:xfrm>
            <a:off x="10065283" y="7329542"/>
            <a:ext cx="8817106" cy="1543050"/>
            <a:chOff x="0" y="0"/>
            <a:chExt cx="2322201" cy="406400"/>
          </a:xfrm>
        </p:grpSpPr>
        <p:sp>
          <p:nvSpPr>
            <p:cNvPr id="14" name="Freeform 14"/>
            <p:cNvSpPr/>
            <p:nvPr/>
          </p:nvSpPr>
          <p:spPr>
            <a:xfrm>
              <a:off x="0" y="0"/>
              <a:ext cx="2322201" cy="406400"/>
            </a:xfrm>
            <a:custGeom>
              <a:avLst/>
              <a:gdLst/>
              <a:ahLst/>
              <a:cxnLst/>
              <a:rect l="l" t="t" r="r" b="b"/>
              <a:pathLst>
                <a:path w="2322201" h="406400">
                  <a:moveTo>
                    <a:pt x="0" y="0"/>
                  </a:moveTo>
                  <a:lnTo>
                    <a:pt x="2322201" y="0"/>
                  </a:lnTo>
                  <a:lnTo>
                    <a:pt x="2322201" y="406400"/>
                  </a:lnTo>
                  <a:lnTo>
                    <a:pt x="0" y="406400"/>
                  </a:lnTo>
                  <a:close/>
                </a:path>
              </a:pathLst>
            </a:custGeom>
            <a:solidFill>
              <a:srgbClr val="659962">
                <a:alpha val="80000"/>
              </a:srgbClr>
            </a:solidFill>
          </p:spPr>
          <p:txBody>
            <a:bodyPr/>
            <a:lstStyle/>
            <a:p>
              <a:endParaRPr lang="en-US"/>
            </a:p>
          </p:txBody>
        </p:sp>
        <p:sp>
          <p:nvSpPr>
            <p:cNvPr id="15" name="TextBox 15"/>
            <p:cNvSpPr txBox="1"/>
            <p:nvPr/>
          </p:nvSpPr>
          <p:spPr>
            <a:xfrm>
              <a:off x="0" y="-66675"/>
              <a:ext cx="2322201" cy="473075"/>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10789446" y="7767692"/>
            <a:ext cx="4755353" cy="566420"/>
          </a:xfrm>
          <a:prstGeom prst="rect">
            <a:avLst/>
          </a:prstGeom>
        </p:spPr>
        <p:txBody>
          <a:bodyPr wrap="square" lIns="0" tIns="0" rIns="0" bIns="0" rtlCol="0" anchor="t">
            <a:spAutoFit/>
          </a:bodyPr>
          <a:lstStyle/>
          <a:p>
            <a:pPr algn="ctr">
              <a:lnSpc>
                <a:spcPts val="4480"/>
              </a:lnSpc>
              <a:spcBef>
                <a:spcPct val="0"/>
              </a:spcBef>
            </a:pPr>
            <a:r>
              <a:rPr lang="en-US" sz="3200" dirty="0">
                <a:solidFill>
                  <a:srgbClr val="355989"/>
                </a:solidFill>
                <a:latin typeface="Poppins Bold"/>
                <a:ea typeface="Poppins Bold"/>
                <a:cs typeface="Poppins Bold"/>
                <a:sym typeface="Poppins Bold"/>
              </a:rPr>
              <a:t>Wild Fire Smoke Mode</a:t>
            </a:r>
          </a:p>
        </p:txBody>
      </p:sp>
      <p:sp>
        <p:nvSpPr>
          <p:cNvPr id="17" name="TextBox 17"/>
          <p:cNvSpPr txBox="1"/>
          <p:nvPr/>
        </p:nvSpPr>
        <p:spPr>
          <a:xfrm>
            <a:off x="1028700" y="914400"/>
            <a:ext cx="14751046"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New and updated IAQ standards are leading the way</a:t>
            </a:r>
          </a:p>
        </p:txBody>
      </p:sp>
      <p:sp>
        <p:nvSpPr>
          <p:cNvPr id="18" name="TextBox 18"/>
          <p:cNvSpPr txBox="1"/>
          <p:nvPr/>
        </p:nvSpPr>
        <p:spPr>
          <a:xfrm>
            <a:off x="17830800" y="9791700"/>
            <a:ext cx="219986" cy="268984"/>
          </a:xfrm>
          <a:prstGeom prst="rect">
            <a:avLst/>
          </a:prstGeom>
        </p:spPr>
        <p:txBody>
          <a:bodyPr wrap="square" lIns="0" tIns="0" rIns="0" bIns="0" rtlCol="0" anchor="t">
            <a:spAutoFit/>
          </a:bodyPr>
          <a:lstStyle/>
          <a:p>
            <a:pPr algn="ctr">
              <a:lnSpc>
                <a:spcPts val="2239"/>
              </a:lnSpc>
            </a:pPr>
            <a:r>
              <a:rPr lang="en-US" sz="1599">
                <a:solidFill>
                  <a:srgbClr val="000000"/>
                </a:solidFill>
                <a:latin typeface="Poppins"/>
                <a:ea typeface="Poppins"/>
                <a:cs typeface="Poppins"/>
                <a:sym typeface="Poppins"/>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8230" y="2681575"/>
            <a:ext cx="9506970" cy="5737235"/>
          </a:xfrm>
          <a:custGeom>
            <a:avLst/>
            <a:gdLst/>
            <a:ahLst/>
            <a:cxnLst/>
            <a:rect l="l" t="t" r="r" b="b"/>
            <a:pathLst>
              <a:path w="9506970" h="5737235">
                <a:moveTo>
                  <a:pt x="0" y="0"/>
                </a:moveTo>
                <a:lnTo>
                  <a:pt x="9506970" y="0"/>
                </a:lnTo>
                <a:lnTo>
                  <a:pt x="9506970" y="5737235"/>
                </a:lnTo>
                <a:lnTo>
                  <a:pt x="0" y="5737235"/>
                </a:lnTo>
                <a:lnTo>
                  <a:pt x="0" y="0"/>
                </a:lnTo>
                <a:close/>
              </a:path>
            </a:pathLst>
          </a:custGeom>
          <a:blipFill>
            <a:blip r:embed="rId2"/>
            <a:stretch>
              <a:fillRect l="-3432" b="-5687"/>
            </a:stretch>
          </a:blipFill>
        </p:spPr>
        <p:txBody>
          <a:bodyPr/>
          <a:lstStyle/>
          <a:p>
            <a:endParaRPr lang="en-US"/>
          </a:p>
        </p:txBody>
      </p:sp>
      <p:grpSp>
        <p:nvGrpSpPr>
          <p:cNvPr id="3" name="Group 3"/>
          <p:cNvGrpSpPr/>
          <p:nvPr/>
        </p:nvGrpSpPr>
        <p:grpSpPr>
          <a:xfrm>
            <a:off x="-625323" y="2416257"/>
            <a:ext cx="7692416" cy="842026"/>
            <a:chOff x="0" y="0"/>
            <a:chExt cx="1888306" cy="206697"/>
          </a:xfrm>
        </p:grpSpPr>
        <p:sp>
          <p:nvSpPr>
            <p:cNvPr id="4" name="Freeform 4"/>
            <p:cNvSpPr/>
            <p:nvPr/>
          </p:nvSpPr>
          <p:spPr>
            <a:xfrm>
              <a:off x="0" y="0"/>
              <a:ext cx="1888306" cy="206697"/>
            </a:xfrm>
            <a:custGeom>
              <a:avLst/>
              <a:gdLst/>
              <a:ahLst/>
              <a:cxnLst/>
              <a:rect l="l" t="t" r="r" b="b"/>
              <a:pathLst>
                <a:path w="1888306" h="206697">
                  <a:moveTo>
                    <a:pt x="51328" y="0"/>
                  </a:moveTo>
                  <a:lnTo>
                    <a:pt x="1836978" y="0"/>
                  </a:lnTo>
                  <a:cubicBezTo>
                    <a:pt x="1865325" y="0"/>
                    <a:pt x="1888306" y="22980"/>
                    <a:pt x="1888306" y="51328"/>
                  </a:cubicBezTo>
                  <a:lnTo>
                    <a:pt x="1888306" y="155369"/>
                  </a:lnTo>
                  <a:cubicBezTo>
                    <a:pt x="1888306" y="183717"/>
                    <a:pt x="1865325" y="206697"/>
                    <a:pt x="1836978" y="206697"/>
                  </a:cubicBezTo>
                  <a:lnTo>
                    <a:pt x="51328" y="206697"/>
                  </a:lnTo>
                  <a:cubicBezTo>
                    <a:pt x="22980" y="206697"/>
                    <a:pt x="0" y="183717"/>
                    <a:pt x="0" y="155369"/>
                  </a:cubicBezTo>
                  <a:lnTo>
                    <a:pt x="0" y="51328"/>
                  </a:lnTo>
                  <a:cubicBezTo>
                    <a:pt x="0" y="22980"/>
                    <a:pt x="22980" y="0"/>
                    <a:pt x="51328" y="0"/>
                  </a:cubicBezTo>
                  <a:close/>
                </a:path>
              </a:pathLst>
            </a:custGeom>
            <a:solidFill>
              <a:srgbClr val="000000">
                <a:alpha val="0"/>
              </a:srgbClr>
            </a:solidFill>
            <a:ln w="66675" cap="rnd">
              <a:solidFill>
                <a:srgbClr val="CA3B2A"/>
              </a:solidFill>
              <a:prstDash val="solid"/>
              <a:round/>
            </a:ln>
          </p:spPr>
          <p:txBody>
            <a:bodyPr/>
            <a:lstStyle/>
            <a:p>
              <a:endParaRPr lang="en-US"/>
            </a:p>
          </p:txBody>
        </p:sp>
        <p:sp>
          <p:nvSpPr>
            <p:cNvPr id="5" name="TextBox 5"/>
            <p:cNvSpPr txBox="1"/>
            <p:nvPr/>
          </p:nvSpPr>
          <p:spPr>
            <a:xfrm>
              <a:off x="0" y="-66675"/>
              <a:ext cx="1888306" cy="273372"/>
            </a:xfrm>
            <a:prstGeom prst="rect">
              <a:avLst/>
            </a:prstGeom>
          </p:spPr>
          <p:txBody>
            <a:bodyPr lIns="54504" tIns="54504" rIns="54504" bIns="54504" rtlCol="0" anchor="ctr"/>
            <a:lstStyle/>
            <a:p>
              <a:pPr algn="ctr">
                <a:lnSpc>
                  <a:spcPts val="2800"/>
                </a:lnSpc>
              </a:pPr>
              <a:endParaRPr/>
            </a:p>
          </p:txBody>
        </p:sp>
      </p:grpSp>
      <p:sp>
        <p:nvSpPr>
          <p:cNvPr id="6" name="TextBox 6"/>
          <p:cNvSpPr txBox="1"/>
          <p:nvPr/>
        </p:nvSpPr>
        <p:spPr>
          <a:xfrm>
            <a:off x="1264912" y="2569872"/>
            <a:ext cx="5655295" cy="458597"/>
          </a:xfrm>
          <a:prstGeom prst="rect">
            <a:avLst/>
          </a:prstGeom>
        </p:spPr>
        <p:txBody>
          <a:bodyPr lIns="0" tIns="0" rIns="0" bIns="0" rtlCol="0" anchor="t">
            <a:spAutoFit/>
          </a:bodyPr>
          <a:lstStyle/>
          <a:p>
            <a:pPr algn="l">
              <a:lnSpc>
                <a:spcPts val="3598"/>
              </a:lnSpc>
            </a:pPr>
            <a:r>
              <a:rPr lang="en-US" sz="2570">
                <a:solidFill>
                  <a:srgbClr val="355989"/>
                </a:solidFill>
                <a:latin typeface="Poppins Bold"/>
                <a:ea typeface="Poppins Bold"/>
                <a:cs typeface="Poppins Bold"/>
                <a:sym typeface="Poppins Bold"/>
              </a:rPr>
              <a:t>Ventilation Rate Procedure (VRP)</a:t>
            </a:r>
          </a:p>
        </p:txBody>
      </p:sp>
      <p:grpSp>
        <p:nvGrpSpPr>
          <p:cNvPr id="7" name="Group 7"/>
          <p:cNvGrpSpPr/>
          <p:nvPr/>
        </p:nvGrpSpPr>
        <p:grpSpPr>
          <a:xfrm>
            <a:off x="-1341291" y="4708167"/>
            <a:ext cx="8006134" cy="842026"/>
            <a:chOff x="0" y="0"/>
            <a:chExt cx="1965316" cy="206697"/>
          </a:xfrm>
        </p:grpSpPr>
        <p:sp>
          <p:nvSpPr>
            <p:cNvPr id="8" name="Freeform 8"/>
            <p:cNvSpPr/>
            <p:nvPr/>
          </p:nvSpPr>
          <p:spPr>
            <a:xfrm>
              <a:off x="0" y="0"/>
              <a:ext cx="1965316" cy="206697"/>
            </a:xfrm>
            <a:custGeom>
              <a:avLst/>
              <a:gdLst/>
              <a:ahLst/>
              <a:cxnLst/>
              <a:rect l="l" t="t" r="r" b="b"/>
              <a:pathLst>
                <a:path w="1965316" h="206697">
                  <a:moveTo>
                    <a:pt x="49317" y="0"/>
                  </a:moveTo>
                  <a:lnTo>
                    <a:pt x="1915999" y="0"/>
                  </a:lnTo>
                  <a:cubicBezTo>
                    <a:pt x="1929079" y="0"/>
                    <a:pt x="1941623" y="5196"/>
                    <a:pt x="1950871" y="14445"/>
                  </a:cubicBezTo>
                  <a:cubicBezTo>
                    <a:pt x="1960120" y="23693"/>
                    <a:pt x="1965316" y="36237"/>
                    <a:pt x="1965316" y="49317"/>
                  </a:cubicBezTo>
                  <a:lnTo>
                    <a:pt x="1965316" y="157381"/>
                  </a:lnTo>
                  <a:cubicBezTo>
                    <a:pt x="1965316" y="170460"/>
                    <a:pt x="1960120" y="183004"/>
                    <a:pt x="1950871" y="192253"/>
                  </a:cubicBezTo>
                  <a:cubicBezTo>
                    <a:pt x="1941623" y="201502"/>
                    <a:pt x="1929079" y="206697"/>
                    <a:pt x="1915999" y="206697"/>
                  </a:cubicBezTo>
                  <a:lnTo>
                    <a:pt x="49317" y="206697"/>
                  </a:lnTo>
                  <a:cubicBezTo>
                    <a:pt x="36237" y="206697"/>
                    <a:pt x="23693" y="201502"/>
                    <a:pt x="14445" y="192253"/>
                  </a:cubicBezTo>
                  <a:cubicBezTo>
                    <a:pt x="5196" y="183004"/>
                    <a:pt x="0" y="170460"/>
                    <a:pt x="0" y="157381"/>
                  </a:cubicBezTo>
                  <a:lnTo>
                    <a:pt x="0" y="49317"/>
                  </a:lnTo>
                  <a:cubicBezTo>
                    <a:pt x="0" y="36237"/>
                    <a:pt x="5196" y="23693"/>
                    <a:pt x="14445" y="14445"/>
                  </a:cubicBezTo>
                  <a:cubicBezTo>
                    <a:pt x="23693" y="5196"/>
                    <a:pt x="36237" y="0"/>
                    <a:pt x="49317" y="0"/>
                  </a:cubicBezTo>
                  <a:close/>
                </a:path>
              </a:pathLst>
            </a:custGeom>
            <a:solidFill>
              <a:srgbClr val="000000">
                <a:alpha val="0"/>
              </a:srgbClr>
            </a:solidFill>
            <a:ln w="66675" cap="rnd">
              <a:solidFill>
                <a:srgbClr val="659962"/>
              </a:solidFill>
              <a:prstDash val="solid"/>
              <a:round/>
            </a:ln>
          </p:spPr>
          <p:txBody>
            <a:bodyPr/>
            <a:lstStyle/>
            <a:p>
              <a:endParaRPr lang="en-US"/>
            </a:p>
          </p:txBody>
        </p:sp>
        <p:sp>
          <p:nvSpPr>
            <p:cNvPr id="9" name="TextBox 9"/>
            <p:cNvSpPr txBox="1"/>
            <p:nvPr/>
          </p:nvSpPr>
          <p:spPr>
            <a:xfrm>
              <a:off x="0" y="-66675"/>
              <a:ext cx="1965316" cy="273372"/>
            </a:xfrm>
            <a:prstGeom prst="rect">
              <a:avLst/>
            </a:prstGeom>
          </p:spPr>
          <p:txBody>
            <a:bodyPr lIns="54504" tIns="54504" rIns="54504" bIns="54504" rtlCol="0" anchor="ctr"/>
            <a:lstStyle/>
            <a:p>
              <a:pPr algn="ctr">
                <a:lnSpc>
                  <a:spcPts val="2800"/>
                </a:lnSpc>
              </a:pPr>
              <a:endParaRPr/>
            </a:p>
          </p:txBody>
        </p:sp>
      </p:grpSp>
      <p:sp>
        <p:nvSpPr>
          <p:cNvPr id="10" name="TextBox 10"/>
          <p:cNvSpPr txBox="1"/>
          <p:nvPr/>
        </p:nvSpPr>
        <p:spPr>
          <a:xfrm>
            <a:off x="1316716" y="4871835"/>
            <a:ext cx="5348127" cy="458471"/>
          </a:xfrm>
          <a:prstGeom prst="rect">
            <a:avLst/>
          </a:prstGeom>
        </p:spPr>
        <p:txBody>
          <a:bodyPr lIns="0" tIns="0" rIns="0" bIns="0" rtlCol="0" anchor="t">
            <a:spAutoFit/>
          </a:bodyPr>
          <a:lstStyle/>
          <a:p>
            <a:pPr algn="l">
              <a:lnSpc>
                <a:spcPts val="3604"/>
              </a:lnSpc>
            </a:pPr>
            <a:r>
              <a:rPr lang="en-US" sz="2574">
                <a:solidFill>
                  <a:srgbClr val="355989"/>
                </a:solidFill>
                <a:latin typeface="Poppins Bold"/>
                <a:ea typeface="Poppins Bold"/>
                <a:cs typeface="Poppins Bold"/>
                <a:sym typeface="Poppins Bold"/>
              </a:rPr>
              <a:t>Natural Ventilation Procedure</a:t>
            </a:r>
          </a:p>
        </p:txBody>
      </p:sp>
      <p:grpSp>
        <p:nvGrpSpPr>
          <p:cNvPr id="11" name="Group 11"/>
          <p:cNvGrpSpPr/>
          <p:nvPr/>
        </p:nvGrpSpPr>
        <p:grpSpPr>
          <a:xfrm>
            <a:off x="-1083683" y="3563084"/>
            <a:ext cx="8535161" cy="842026"/>
            <a:chOff x="0" y="0"/>
            <a:chExt cx="2095180" cy="206697"/>
          </a:xfrm>
        </p:grpSpPr>
        <p:sp>
          <p:nvSpPr>
            <p:cNvPr id="12" name="Freeform 12"/>
            <p:cNvSpPr/>
            <p:nvPr/>
          </p:nvSpPr>
          <p:spPr>
            <a:xfrm>
              <a:off x="0" y="0"/>
              <a:ext cx="2095180" cy="206697"/>
            </a:xfrm>
            <a:custGeom>
              <a:avLst/>
              <a:gdLst/>
              <a:ahLst/>
              <a:cxnLst/>
              <a:rect l="l" t="t" r="r" b="b"/>
              <a:pathLst>
                <a:path w="2095180" h="206697">
                  <a:moveTo>
                    <a:pt x="46260" y="0"/>
                  </a:moveTo>
                  <a:lnTo>
                    <a:pt x="2048920" y="0"/>
                  </a:lnTo>
                  <a:cubicBezTo>
                    <a:pt x="2074468" y="0"/>
                    <a:pt x="2095180" y="20711"/>
                    <a:pt x="2095180" y="46260"/>
                  </a:cubicBezTo>
                  <a:lnTo>
                    <a:pt x="2095180" y="160437"/>
                  </a:lnTo>
                  <a:cubicBezTo>
                    <a:pt x="2095180" y="185986"/>
                    <a:pt x="2074468" y="206697"/>
                    <a:pt x="2048920" y="206697"/>
                  </a:cubicBezTo>
                  <a:lnTo>
                    <a:pt x="46260" y="206697"/>
                  </a:lnTo>
                  <a:cubicBezTo>
                    <a:pt x="20711" y="206697"/>
                    <a:pt x="0" y="185986"/>
                    <a:pt x="0" y="160437"/>
                  </a:cubicBezTo>
                  <a:lnTo>
                    <a:pt x="0" y="46260"/>
                  </a:lnTo>
                  <a:cubicBezTo>
                    <a:pt x="0" y="20711"/>
                    <a:pt x="20711" y="0"/>
                    <a:pt x="46260" y="0"/>
                  </a:cubicBezTo>
                  <a:close/>
                </a:path>
              </a:pathLst>
            </a:custGeom>
            <a:solidFill>
              <a:srgbClr val="000000">
                <a:alpha val="0"/>
              </a:srgbClr>
            </a:solidFill>
            <a:ln w="66675" cap="rnd">
              <a:solidFill>
                <a:srgbClr val="1D326B"/>
              </a:solidFill>
              <a:prstDash val="solid"/>
              <a:round/>
            </a:ln>
          </p:spPr>
          <p:txBody>
            <a:bodyPr/>
            <a:lstStyle/>
            <a:p>
              <a:endParaRPr lang="en-US"/>
            </a:p>
          </p:txBody>
        </p:sp>
        <p:sp>
          <p:nvSpPr>
            <p:cNvPr id="13" name="TextBox 13"/>
            <p:cNvSpPr txBox="1"/>
            <p:nvPr/>
          </p:nvSpPr>
          <p:spPr>
            <a:xfrm>
              <a:off x="0" y="-66675"/>
              <a:ext cx="2095180" cy="273372"/>
            </a:xfrm>
            <a:prstGeom prst="rect">
              <a:avLst/>
            </a:prstGeom>
          </p:spPr>
          <p:txBody>
            <a:bodyPr lIns="54504" tIns="54504" rIns="54504" bIns="54504" rtlCol="0" anchor="ctr"/>
            <a:lstStyle/>
            <a:p>
              <a:pPr algn="ctr">
                <a:lnSpc>
                  <a:spcPts val="2800"/>
                </a:lnSpc>
              </a:pPr>
              <a:endParaRPr/>
            </a:p>
          </p:txBody>
        </p:sp>
      </p:grpSp>
      <p:sp>
        <p:nvSpPr>
          <p:cNvPr id="14" name="TextBox 14"/>
          <p:cNvSpPr txBox="1"/>
          <p:nvPr/>
        </p:nvSpPr>
        <p:spPr>
          <a:xfrm>
            <a:off x="1298784" y="3715827"/>
            <a:ext cx="6038394" cy="458597"/>
          </a:xfrm>
          <a:prstGeom prst="rect">
            <a:avLst/>
          </a:prstGeom>
        </p:spPr>
        <p:txBody>
          <a:bodyPr lIns="0" tIns="0" rIns="0" bIns="0" rtlCol="0" anchor="t">
            <a:spAutoFit/>
          </a:bodyPr>
          <a:lstStyle/>
          <a:p>
            <a:pPr algn="l">
              <a:lnSpc>
                <a:spcPts val="3597"/>
              </a:lnSpc>
            </a:pPr>
            <a:r>
              <a:rPr lang="en-US" sz="2569">
                <a:solidFill>
                  <a:srgbClr val="355989"/>
                </a:solidFill>
                <a:latin typeface="Poppins Bold"/>
                <a:ea typeface="Poppins Bold"/>
                <a:cs typeface="Poppins Bold"/>
                <a:sym typeface="Poppins Bold"/>
              </a:rPr>
              <a:t>Indoor Air Quality Procedure (IAQP)</a:t>
            </a:r>
          </a:p>
        </p:txBody>
      </p:sp>
      <p:grpSp>
        <p:nvGrpSpPr>
          <p:cNvPr id="15" name="Group 15"/>
          <p:cNvGrpSpPr/>
          <p:nvPr/>
        </p:nvGrpSpPr>
        <p:grpSpPr>
          <a:xfrm>
            <a:off x="-625323" y="8289251"/>
            <a:ext cx="14884533" cy="655489"/>
            <a:chOff x="0" y="0"/>
            <a:chExt cx="3920206" cy="172639"/>
          </a:xfrm>
        </p:grpSpPr>
        <p:sp>
          <p:nvSpPr>
            <p:cNvPr id="16" name="Freeform 16"/>
            <p:cNvSpPr/>
            <p:nvPr/>
          </p:nvSpPr>
          <p:spPr>
            <a:xfrm>
              <a:off x="0" y="0"/>
              <a:ext cx="3920206" cy="172639"/>
            </a:xfrm>
            <a:custGeom>
              <a:avLst/>
              <a:gdLst/>
              <a:ahLst/>
              <a:cxnLst/>
              <a:rect l="l" t="t" r="r" b="b"/>
              <a:pathLst>
                <a:path w="3920206" h="172639">
                  <a:moveTo>
                    <a:pt x="26527" y="0"/>
                  </a:moveTo>
                  <a:lnTo>
                    <a:pt x="3893679" y="0"/>
                  </a:lnTo>
                  <a:cubicBezTo>
                    <a:pt x="3900715" y="0"/>
                    <a:pt x="3907462" y="2795"/>
                    <a:pt x="3912436" y="7769"/>
                  </a:cubicBezTo>
                  <a:cubicBezTo>
                    <a:pt x="3917411" y="12744"/>
                    <a:pt x="3920206" y="19491"/>
                    <a:pt x="3920206" y="26527"/>
                  </a:cubicBezTo>
                  <a:lnTo>
                    <a:pt x="3920206" y="146112"/>
                  </a:lnTo>
                  <a:cubicBezTo>
                    <a:pt x="3920206" y="153148"/>
                    <a:pt x="3917411" y="159895"/>
                    <a:pt x="3912436" y="164870"/>
                  </a:cubicBezTo>
                  <a:cubicBezTo>
                    <a:pt x="3907462" y="169844"/>
                    <a:pt x="3900715" y="172639"/>
                    <a:pt x="3893679" y="172639"/>
                  </a:cubicBezTo>
                  <a:lnTo>
                    <a:pt x="26527" y="172639"/>
                  </a:lnTo>
                  <a:cubicBezTo>
                    <a:pt x="19491" y="172639"/>
                    <a:pt x="12744" y="169844"/>
                    <a:pt x="7769" y="164870"/>
                  </a:cubicBezTo>
                  <a:cubicBezTo>
                    <a:pt x="2795" y="159895"/>
                    <a:pt x="0" y="153148"/>
                    <a:pt x="0" y="146112"/>
                  </a:cubicBezTo>
                  <a:lnTo>
                    <a:pt x="0" y="26527"/>
                  </a:lnTo>
                  <a:cubicBezTo>
                    <a:pt x="0" y="19491"/>
                    <a:pt x="2795" y="12744"/>
                    <a:pt x="7769" y="7769"/>
                  </a:cubicBezTo>
                  <a:cubicBezTo>
                    <a:pt x="12744" y="2795"/>
                    <a:pt x="19491" y="0"/>
                    <a:pt x="26527" y="0"/>
                  </a:cubicBezTo>
                  <a:close/>
                </a:path>
              </a:pathLst>
            </a:custGeom>
            <a:solidFill>
              <a:srgbClr val="CA3B2A">
                <a:alpha val="80000"/>
              </a:srgbClr>
            </a:solidFill>
          </p:spPr>
          <p:txBody>
            <a:bodyPr/>
            <a:lstStyle/>
            <a:p>
              <a:endParaRPr lang="en-US"/>
            </a:p>
          </p:txBody>
        </p:sp>
        <p:sp>
          <p:nvSpPr>
            <p:cNvPr id="17" name="TextBox 17"/>
            <p:cNvSpPr txBox="1"/>
            <p:nvPr/>
          </p:nvSpPr>
          <p:spPr>
            <a:xfrm>
              <a:off x="0" y="-66675"/>
              <a:ext cx="3920206" cy="239314"/>
            </a:xfrm>
            <a:prstGeom prst="rect">
              <a:avLst/>
            </a:prstGeom>
          </p:spPr>
          <p:txBody>
            <a:bodyPr lIns="50800" tIns="50800" rIns="50800" bIns="50800" rtlCol="0" anchor="ctr"/>
            <a:lstStyle/>
            <a:p>
              <a:pPr algn="ctr">
                <a:lnSpc>
                  <a:spcPts val="2800"/>
                </a:lnSpc>
              </a:pPr>
              <a:endParaRPr/>
            </a:p>
          </p:txBody>
        </p:sp>
      </p:grpSp>
      <p:sp>
        <p:nvSpPr>
          <p:cNvPr id="18" name="TextBox 18"/>
          <p:cNvSpPr txBox="1"/>
          <p:nvPr/>
        </p:nvSpPr>
        <p:spPr>
          <a:xfrm>
            <a:off x="1183265" y="5848507"/>
            <a:ext cx="6663484" cy="915035"/>
          </a:xfrm>
          <a:prstGeom prst="rect">
            <a:avLst/>
          </a:prstGeom>
        </p:spPr>
        <p:txBody>
          <a:bodyPr lIns="0" tIns="0" rIns="0" bIns="0" rtlCol="0" anchor="t">
            <a:spAutoFit/>
          </a:bodyPr>
          <a:lstStyle/>
          <a:p>
            <a:pPr algn="l">
              <a:lnSpc>
                <a:spcPts val="3640"/>
              </a:lnSpc>
              <a:spcBef>
                <a:spcPct val="0"/>
              </a:spcBef>
            </a:pPr>
            <a:r>
              <a:rPr lang="en-US" sz="2600">
                <a:solidFill>
                  <a:srgbClr val="355989"/>
                </a:solidFill>
                <a:latin typeface="Poppins"/>
                <a:ea typeface="Poppins"/>
                <a:cs typeface="Poppins"/>
                <a:sym typeface="Poppins"/>
              </a:rPr>
              <a:t>A combination can be used to meet the requirements of this section. </a:t>
            </a:r>
          </a:p>
        </p:txBody>
      </p:sp>
      <p:grpSp>
        <p:nvGrpSpPr>
          <p:cNvPr id="19" name="Group 19"/>
          <p:cNvGrpSpPr/>
          <p:nvPr/>
        </p:nvGrpSpPr>
        <p:grpSpPr>
          <a:xfrm>
            <a:off x="-901983" y="860564"/>
            <a:ext cx="13558512" cy="939522"/>
            <a:chOff x="0" y="0"/>
            <a:chExt cx="3570966" cy="247446"/>
          </a:xfrm>
        </p:grpSpPr>
        <p:sp>
          <p:nvSpPr>
            <p:cNvPr id="20" name="Freeform 20"/>
            <p:cNvSpPr/>
            <p:nvPr/>
          </p:nvSpPr>
          <p:spPr>
            <a:xfrm>
              <a:off x="0" y="0"/>
              <a:ext cx="3570966" cy="247446"/>
            </a:xfrm>
            <a:custGeom>
              <a:avLst/>
              <a:gdLst/>
              <a:ahLst/>
              <a:cxnLst/>
              <a:rect l="l" t="t" r="r" b="b"/>
              <a:pathLst>
                <a:path w="3570966" h="247446">
                  <a:moveTo>
                    <a:pt x="28550" y="0"/>
                  </a:moveTo>
                  <a:lnTo>
                    <a:pt x="3542416" y="0"/>
                  </a:lnTo>
                  <a:cubicBezTo>
                    <a:pt x="3549988" y="0"/>
                    <a:pt x="3557250" y="3008"/>
                    <a:pt x="3562604" y="8362"/>
                  </a:cubicBezTo>
                  <a:cubicBezTo>
                    <a:pt x="3567958" y="13716"/>
                    <a:pt x="3570966" y="20978"/>
                    <a:pt x="3570966" y="28550"/>
                  </a:cubicBezTo>
                  <a:lnTo>
                    <a:pt x="3570966" y="218896"/>
                  </a:lnTo>
                  <a:cubicBezTo>
                    <a:pt x="3570966" y="226468"/>
                    <a:pt x="3567958" y="233730"/>
                    <a:pt x="3562604" y="239084"/>
                  </a:cubicBezTo>
                  <a:cubicBezTo>
                    <a:pt x="3557250" y="244438"/>
                    <a:pt x="3549988" y="247446"/>
                    <a:pt x="3542416" y="247446"/>
                  </a:cubicBezTo>
                  <a:lnTo>
                    <a:pt x="28550" y="247446"/>
                  </a:lnTo>
                  <a:cubicBezTo>
                    <a:pt x="20978" y="247446"/>
                    <a:pt x="13716" y="244438"/>
                    <a:pt x="8362" y="239084"/>
                  </a:cubicBezTo>
                  <a:cubicBezTo>
                    <a:pt x="3008" y="233730"/>
                    <a:pt x="0" y="226468"/>
                    <a:pt x="0" y="218896"/>
                  </a:cubicBezTo>
                  <a:lnTo>
                    <a:pt x="0" y="28550"/>
                  </a:lnTo>
                  <a:cubicBezTo>
                    <a:pt x="0" y="20978"/>
                    <a:pt x="3008" y="13716"/>
                    <a:pt x="8362" y="8362"/>
                  </a:cubicBezTo>
                  <a:cubicBezTo>
                    <a:pt x="13716" y="3008"/>
                    <a:pt x="20978" y="0"/>
                    <a:pt x="28550" y="0"/>
                  </a:cubicBezTo>
                  <a:close/>
                </a:path>
              </a:pathLst>
            </a:custGeom>
            <a:solidFill>
              <a:srgbClr val="355989">
                <a:alpha val="11765"/>
              </a:srgbClr>
            </a:solidFill>
          </p:spPr>
          <p:txBody>
            <a:bodyPr/>
            <a:lstStyle/>
            <a:p>
              <a:endParaRPr lang="en-US"/>
            </a:p>
          </p:txBody>
        </p:sp>
        <p:sp>
          <p:nvSpPr>
            <p:cNvPr id="21" name="TextBox 21"/>
            <p:cNvSpPr txBox="1"/>
            <p:nvPr/>
          </p:nvSpPr>
          <p:spPr>
            <a:xfrm>
              <a:off x="0" y="-66675"/>
              <a:ext cx="3570966" cy="314121"/>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1028700" y="914400"/>
            <a:ext cx="11783015"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ASHRAE Standard 62.1 Section 6 Procedures</a:t>
            </a:r>
          </a:p>
        </p:txBody>
      </p:sp>
      <p:sp>
        <p:nvSpPr>
          <p:cNvPr id="23" name="TextBox 23"/>
          <p:cNvSpPr txBox="1"/>
          <p:nvPr/>
        </p:nvSpPr>
        <p:spPr>
          <a:xfrm>
            <a:off x="1183265" y="8354741"/>
            <a:ext cx="12949112" cy="457835"/>
          </a:xfrm>
          <a:prstGeom prst="rect">
            <a:avLst/>
          </a:prstGeom>
        </p:spPr>
        <p:txBody>
          <a:bodyPr lIns="0" tIns="0" rIns="0" bIns="0" rtlCol="0" anchor="t">
            <a:spAutoFit/>
          </a:bodyPr>
          <a:lstStyle/>
          <a:p>
            <a:pPr algn="l">
              <a:lnSpc>
                <a:spcPts val="3640"/>
              </a:lnSpc>
            </a:pPr>
            <a:r>
              <a:rPr lang="en-US" sz="2600">
                <a:solidFill>
                  <a:srgbClr val="1D326B"/>
                </a:solidFill>
                <a:latin typeface="Poppins"/>
                <a:ea typeface="Poppins"/>
                <a:cs typeface="Poppins"/>
                <a:sym typeface="Poppins"/>
              </a:rPr>
              <a:t>Depending on which climate zone you are in, certain methods could be costly.</a:t>
            </a:r>
          </a:p>
        </p:txBody>
      </p:sp>
      <p:sp>
        <p:nvSpPr>
          <p:cNvPr id="24" name="TextBox 24"/>
          <p:cNvSpPr txBox="1"/>
          <p:nvPr/>
        </p:nvSpPr>
        <p:spPr>
          <a:xfrm>
            <a:off x="17830800" y="9791700"/>
            <a:ext cx="219919"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84427" y="0"/>
            <a:ext cx="8603573" cy="10287000"/>
            <a:chOff x="0" y="0"/>
            <a:chExt cx="8603361" cy="10286746"/>
          </a:xfrm>
        </p:grpSpPr>
        <p:sp>
          <p:nvSpPr>
            <p:cNvPr id="3" name="Freeform 3"/>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l="-39843" r="-39843"/>
              </a:stretch>
            </a:blipFill>
          </p:spPr>
          <p:txBody>
            <a:bodyPr/>
            <a:lstStyle/>
            <a:p>
              <a:endParaRPr lang="en-US"/>
            </a:p>
          </p:txBody>
        </p:sp>
      </p:grpSp>
      <p:sp>
        <p:nvSpPr>
          <p:cNvPr id="4" name="TextBox 4"/>
          <p:cNvSpPr txBox="1"/>
          <p:nvPr/>
        </p:nvSpPr>
        <p:spPr>
          <a:xfrm>
            <a:off x="1028700" y="1255720"/>
            <a:ext cx="6665155" cy="1717594"/>
          </a:xfrm>
          <a:prstGeom prst="rect">
            <a:avLst/>
          </a:prstGeom>
        </p:spPr>
        <p:txBody>
          <a:bodyPr lIns="0" tIns="0" rIns="0" bIns="0" rtlCol="0" anchor="t">
            <a:spAutoFit/>
          </a:bodyPr>
          <a:lstStyle/>
          <a:p>
            <a:pPr algn="l">
              <a:lnSpc>
                <a:spcPts val="4400"/>
              </a:lnSpc>
            </a:pPr>
            <a:r>
              <a:rPr lang="en-US" sz="4000">
                <a:solidFill>
                  <a:srgbClr val="355989"/>
                </a:solidFill>
                <a:latin typeface="Poppins Semi-Bold"/>
                <a:ea typeface="Poppins Semi-Bold"/>
                <a:cs typeface="Poppins Semi-Bold"/>
                <a:sym typeface="Poppins Semi-Bold"/>
              </a:rPr>
              <a:t>Alpha Energy Solutions – </a:t>
            </a:r>
            <a:r>
              <a:rPr lang="en-US" sz="4000">
                <a:solidFill>
                  <a:srgbClr val="659962"/>
                </a:solidFill>
                <a:latin typeface="Poppins Semi-Bold"/>
                <a:ea typeface="Poppins Semi-Bold"/>
                <a:cs typeface="Poppins Semi-Bold"/>
                <a:sym typeface="Poppins Semi-Bold"/>
              </a:rPr>
              <a:t>First in Service, First in Quality, First for You.</a:t>
            </a:r>
          </a:p>
        </p:txBody>
      </p:sp>
      <p:grpSp>
        <p:nvGrpSpPr>
          <p:cNvPr id="5" name="Group 5"/>
          <p:cNvGrpSpPr/>
          <p:nvPr/>
        </p:nvGrpSpPr>
        <p:grpSpPr>
          <a:xfrm rot="778962">
            <a:off x="9912198" y="-427960"/>
            <a:ext cx="1062487" cy="11224484"/>
            <a:chOff x="0" y="0"/>
            <a:chExt cx="279832" cy="2956243"/>
          </a:xfrm>
        </p:grpSpPr>
        <p:sp>
          <p:nvSpPr>
            <p:cNvPr id="6" name="Freeform 6"/>
            <p:cNvSpPr/>
            <p:nvPr/>
          </p:nvSpPr>
          <p:spPr>
            <a:xfrm>
              <a:off x="0" y="0"/>
              <a:ext cx="279832" cy="2956243"/>
            </a:xfrm>
            <a:custGeom>
              <a:avLst/>
              <a:gdLst/>
              <a:ahLst/>
              <a:cxnLst/>
              <a:rect l="l" t="t" r="r" b="b"/>
              <a:pathLst>
                <a:path w="279832" h="2956243">
                  <a:moveTo>
                    <a:pt x="0" y="0"/>
                  </a:moveTo>
                  <a:lnTo>
                    <a:pt x="279832" y="0"/>
                  </a:lnTo>
                  <a:lnTo>
                    <a:pt x="279832" y="2956243"/>
                  </a:lnTo>
                  <a:lnTo>
                    <a:pt x="0" y="2956243"/>
                  </a:lnTo>
                  <a:close/>
                </a:path>
              </a:pathLst>
            </a:custGeom>
            <a:solidFill>
              <a:srgbClr val="355989"/>
            </a:solidFill>
          </p:spPr>
          <p:txBody>
            <a:bodyPr/>
            <a:lstStyle/>
            <a:p>
              <a:endParaRPr lang="en-US"/>
            </a:p>
          </p:txBody>
        </p:sp>
        <p:sp>
          <p:nvSpPr>
            <p:cNvPr id="7" name="TextBox 7"/>
            <p:cNvSpPr txBox="1"/>
            <p:nvPr/>
          </p:nvSpPr>
          <p:spPr>
            <a:xfrm>
              <a:off x="0" y="-66675"/>
              <a:ext cx="279832" cy="3022918"/>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rot="778962">
            <a:off x="9732113" y="-342812"/>
            <a:ext cx="304457" cy="11224484"/>
            <a:chOff x="0" y="0"/>
            <a:chExt cx="80186" cy="2956243"/>
          </a:xfrm>
        </p:grpSpPr>
        <p:sp>
          <p:nvSpPr>
            <p:cNvPr id="9" name="Freeform 9"/>
            <p:cNvSpPr/>
            <p:nvPr/>
          </p:nvSpPr>
          <p:spPr>
            <a:xfrm>
              <a:off x="0" y="0"/>
              <a:ext cx="80186" cy="2956243"/>
            </a:xfrm>
            <a:custGeom>
              <a:avLst/>
              <a:gdLst/>
              <a:ahLst/>
              <a:cxnLst/>
              <a:rect l="l" t="t" r="r" b="b"/>
              <a:pathLst>
                <a:path w="80186" h="2956243">
                  <a:moveTo>
                    <a:pt x="0" y="0"/>
                  </a:moveTo>
                  <a:lnTo>
                    <a:pt x="80186" y="0"/>
                  </a:lnTo>
                  <a:lnTo>
                    <a:pt x="80186" y="2956243"/>
                  </a:lnTo>
                  <a:lnTo>
                    <a:pt x="0" y="2956243"/>
                  </a:lnTo>
                  <a:close/>
                </a:path>
              </a:pathLst>
            </a:custGeom>
            <a:solidFill>
              <a:srgbClr val="CA3B2A"/>
            </a:solidFill>
          </p:spPr>
          <p:txBody>
            <a:bodyPr/>
            <a:lstStyle/>
            <a:p>
              <a:endParaRPr lang="en-US"/>
            </a:p>
          </p:txBody>
        </p:sp>
        <p:sp>
          <p:nvSpPr>
            <p:cNvPr id="10" name="TextBox 10"/>
            <p:cNvSpPr txBox="1"/>
            <p:nvPr/>
          </p:nvSpPr>
          <p:spPr>
            <a:xfrm>
              <a:off x="0" y="-66675"/>
              <a:ext cx="80186" cy="3022918"/>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1028700" y="3510382"/>
            <a:ext cx="7726680" cy="3814063"/>
          </a:xfrm>
          <a:prstGeom prst="rect">
            <a:avLst/>
          </a:prstGeom>
        </p:spPr>
        <p:txBody>
          <a:bodyPr lIns="0" tIns="0" rIns="0" bIns="0" rtlCol="0" anchor="t">
            <a:spAutoFit/>
          </a:bodyPr>
          <a:lstStyle/>
          <a:p>
            <a:pPr algn="l">
              <a:lnSpc>
                <a:spcPts val="3058"/>
              </a:lnSpc>
            </a:pPr>
            <a:r>
              <a:rPr lang="en-US" sz="2200">
                <a:solidFill>
                  <a:srgbClr val="000000"/>
                </a:solidFill>
                <a:latin typeface="Poppins"/>
                <a:ea typeface="Poppins"/>
                <a:cs typeface="Poppins"/>
                <a:sym typeface="Poppins"/>
              </a:rPr>
              <a:t>Alpha Energy Solutions is the regional leader in delivering top-quality commercial and industrial mechanical services. From installation to emergency repairs, large </a:t>
            </a:r>
            <a:r>
              <a:rPr lang="en-US" sz="2200">
                <a:solidFill>
                  <a:srgbClr val="000000"/>
                </a:solidFill>
                <a:latin typeface="Poppins"/>
                <a:ea typeface="Poppins"/>
                <a:cs typeface="Poppins"/>
                <a:sym typeface="Poppins"/>
                <a:hlinkClick r:id="rId3" tooltip="https://alphamechanicalservice.com/commercialindustrialservices/"/>
              </a:rPr>
              <a:t>industrial</a:t>
            </a:r>
            <a:r>
              <a:rPr lang="en-US" sz="2200">
                <a:solidFill>
                  <a:srgbClr val="000000"/>
                </a:solidFill>
                <a:latin typeface="Poppins"/>
                <a:ea typeface="Poppins"/>
                <a:cs typeface="Poppins"/>
                <a:sym typeface="Poppins"/>
              </a:rPr>
              <a:t> projects to smaller </a:t>
            </a:r>
            <a:r>
              <a:rPr lang="en-US" sz="2200">
                <a:solidFill>
                  <a:srgbClr val="000000"/>
                </a:solidFill>
                <a:latin typeface="Poppins"/>
                <a:ea typeface="Poppins"/>
                <a:cs typeface="Poppins"/>
                <a:sym typeface="Poppins"/>
                <a:hlinkClick r:id="rId3" tooltip="https://alphamechanicalservice.com/commercialindustrialservices/"/>
              </a:rPr>
              <a:t>commercial</a:t>
            </a:r>
            <a:r>
              <a:rPr lang="en-US" sz="2200">
                <a:solidFill>
                  <a:srgbClr val="000000"/>
                </a:solidFill>
                <a:latin typeface="Poppins"/>
                <a:ea typeface="Poppins"/>
                <a:cs typeface="Poppins"/>
                <a:sym typeface="Poppins"/>
              </a:rPr>
              <a:t> venues, we offer clients the convenience of one company dedicated to a job well done.</a:t>
            </a:r>
          </a:p>
          <a:p>
            <a:pPr algn="l">
              <a:lnSpc>
                <a:spcPts val="3058"/>
              </a:lnSpc>
            </a:pPr>
            <a:endParaRPr lang="en-US" sz="2200">
              <a:solidFill>
                <a:srgbClr val="000000"/>
              </a:solidFill>
              <a:latin typeface="Poppins"/>
              <a:ea typeface="Poppins"/>
              <a:cs typeface="Poppins"/>
              <a:sym typeface="Poppins"/>
            </a:endParaRPr>
          </a:p>
          <a:p>
            <a:pPr algn="l">
              <a:lnSpc>
                <a:spcPts val="3058"/>
              </a:lnSpc>
            </a:pPr>
            <a:r>
              <a:rPr lang="en-US" sz="2200">
                <a:solidFill>
                  <a:srgbClr val="000000"/>
                </a:solidFill>
                <a:latin typeface="Poppins"/>
                <a:ea typeface="Poppins"/>
                <a:cs typeface="Poppins"/>
                <a:sym typeface="Poppins"/>
              </a:rPr>
              <a:t>With our commitment to providing a safe and comfortable indoor environment, we are partnering with AirBox to ensure that. </a:t>
            </a:r>
          </a:p>
        </p:txBody>
      </p:sp>
      <p:sp>
        <p:nvSpPr>
          <p:cNvPr id="12" name="TextBox 12"/>
          <p:cNvSpPr txBox="1"/>
          <p:nvPr/>
        </p:nvSpPr>
        <p:spPr>
          <a:xfrm>
            <a:off x="17895768" y="9829944"/>
            <a:ext cx="116830" cy="283210"/>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5194" y="2675658"/>
            <a:ext cx="19938851" cy="5603394"/>
            <a:chOff x="0" y="0"/>
            <a:chExt cx="5251385" cy="1475791"/>
          </a:xfrm>
        </p:grpSpPr>
        <p:sp>
          <p:nvSpPr>
            <p:cNvPr id="3" name="Freeform 3"/>
            <p:cNvSpPr/>
            <p:nvPr/>
          </p:nvSpPr>
          <p:spPr>
            <a:xfrm>
              <a:off x="0" y="0"/>
              <a:ext cx="5251385" cy="1475791"/>
            </a:xfrm>
            <a:custGeom>
              <a:avLst/>
              <a:gdLst/>
              <a:ahLst/>
              <a:cxnLst/>
              <a:rect l="l" t="t" r="r" b="b"/>
              <a:pathLst>
                <a:path w="5251385" h="1475791">
                  <a:moveTo>
                    <a:pt x="0" y="0"/>
                  </a:moveTo>
                  <a:lnTo>
                    <a:pt x="5251385" y="0"/>
                  </a:lnTo>
                  <a:lnTo>
                    <a:pt x="5251385" y="1475791"/>
                  </a:lnTo>
                  <a:lnTo>
                    <a:pt x="0" y="1475791"/>
                  </a:lnTo>
                  <a:close/>
                </a:path>
              </a:pathLst>
            </a:custGeom>
            <a:solidFill>
              <a:srgbClr val="355989">
                <a:alpha val="24706"/>
              </a:srgbClr>
            </a:solidFill>
          </p:spPr>
          <p:txBody>
            <a:bodyPr/>
            <a:lstStyle/>
            <a:p>
              <a:endParaRPr lang="en-US"/>
            </a:p>
          </p:txBody>
        </p:sp>
        <p:sp>
          <p:nvSpPr>
            <p:cNvPr id="4" name="TextBox 4"/>
            <p:cNvSpPr txBox="1"/>
            <p:nvPr/>
          </p:nvSpPr>
          <p:spPr>
            <a:xfrm>
              <a:off x="0" y="-66675"/>
              <a:ext cx="5251385" cy="1542466"/>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3268769"/>
            <a:ext cx="8738443" cy="5010283"/>
          </a:xfrm>
          <a:custGeom>
            <a:avLst/>
            <a:gdLst/>
            <a:ahLst/>
            <a:cxnLst/>
            <a:rect l="l" t="t" r="r" b="b"/>
            <a:pathLst>
              <a:path w="8738443" h="5010283">
                <a:moveTo>
                  <a:pt x="0" y="0"/>
                </a:moveTo>
                <a:lnTo>
                  <a:pt x="8738443" y="0"/>
                </a:lnTo>
                <a:lnTo>
                  <a:pt x="8738443" y="5010283"/>
                </a:lnTo>
                <a:lnTo>
                  <a:pt x="0" y="501028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823543"/>
            <a:ext cx="12884785" cy="457835"/>
          </a:xfrm>
          <a:prstGeom prst="rect">
            <a:avLst/>
          </a:prstGeom>
        </p:spPr>
        <p:txBody>
          <a:bodyPr lIns="0" tIns="0" rIns="0" bIns="0" rtlCol="0" anchor="t">
            <a:spAutoFit/>
          </a:bodyPr>
          <a:lstStyle/>
          <a:p>
            <a:pPr algn="l">
              <a:lnSpc>
                <a:spcPts val="3640"/>
              </a:lnSpc>
            </a:pPr>
            <a:r>
              <a:rPr lang="en-US" sz="2600">
                <a:solidFill>
                  <a:srgbClr val="355989"/>
                </a:solidFill>
                <a:latin typeface="Poppins"/>
                <a:ea typeface="Poppins"/>
                <a:cs typeface="Poppins"/>
                <a:sym typeface="Poppins"/>
              </a:rPr>
              <a:t>VRP concept depends on dilution to improve indoor air quality</a:t>
            </a:r>
          </a:p>
        </p:txBody>
      </p:sp>
      <p:sp>
        <p:nvSpPr>
          <p:cNvPr id="7" name="TextBox 7"/>
          <p:cNvSpPr txBox="1"/>
          <p:nvPr/>
        </p:nvSpPr>
        <p:spPr>
          <a:xfrm>
            <a:off x="1028700" y="2869990"/>
            <a:ext cx="15889287" cy="398779"/>
          </a:xfrm>
          <a:prstGeom prst="rect">
            <a:avLst/>
          </a:prstGeom>
        </p:spPr>
        <p:txBody>
          <a:bodyPr lIns="0" tIns="0" rIns="0" bIns="0" rtlCol="0" anchor="t">
            <a:spAutoFit/>
          </a:bodyPr>
          <a:lstStyle/>
          <a:p>
            <a:pPr algn="l">
              <a:lnSpc>
                <a:spcPts val="3220"/>
              </a:lnSpc>
              <a:spcBef>
                <a:spcPct val="0"/>
              </a:spcBef>
            </a:pPr>
            <a:r>
              <a:rPr lang="en-US" sz="2300">
                <a:solidFill>
                  <a:srgbClr val="0C0F13"/>
                </a:solidFill>
                <a:latin typeface="Poppins Medium Italics"/>
                <a:ea typeface="Poppins Medium Italics"/>
                <a:cs typeface="Poppins Medium Italics"/>
                <a:sym typeface="Poppins Medium Italics"/>
              </a:rPr>
              <a:t>How most buildings ensure good indoor air quality today…             results in more cost &amp; higher emissions</a:t>
            </a:r>
          </a:p>
        </p:txBody>
      </p:sp>
      <p:sp>
        <p:nvSpPr>
          <p:cNvPr id="8" name="TextBox 8"/>
          <p:cNvSpPr txBox="1"/>
          <p:nvPr/>
        </p:nvSpPr>
        <p:spPr>
          <a:xfrm>
            <a:off x="10464725" y="4302298"/>
            <a:ext cx="7498386" cy="2686050"/>
          </a:xfrm>
          <a:prstGeom prst="rect">
            <a:avLst/>
          </a:prstGeom>
        </p:spPr>
        <p:txBody>
          <a:bodyPr lIns="0" tIns="0" rIns="0" bIns="0" rtlCol="0" anchor="t">
            <a:spAutoFit/>
          </a:bodyPr>
          <a:lstStyle/>
          <a:p>
            <a:pPr marL="539749" lvl="1" indent="-269875" algn="l">
              <a:lnSpc>
                <a:spcPts val="5474"/>
              </a:lnSpc>
              <a:buAutoNum type="arabicPeriod"/>
            </a:pPr>
            <a:r>
              <a:rPr lang="en-US" sz="2499">
                <a:solidFill>
                  <a:srgbClr val="000000"/>
                </a:solidFill>
                <a:latin typeface="Poppins Medium"/>
                <a:ea typeface="Poppins Medium"/>
                <a:cs typeface="Poppins Medium"/>
                <a:sym typeface="Poppins Medium"/>
              </a:rPr>
              <a:t> Larger and more expensive HVAC systems</a:t>
            </a:r>
          </a:p>
          <a:p>
            <a:pPr marL="539749" lvl="1" indent="-269875" algn="l">
              <a:lnSpc>
                <a:spcPts val="5474"/>
              </a:lnSpc>
              <a:buAutoNum type="arabicPeriod"/>
            </a:pPr>
            <a:r>
              <a:rPr lang="en-US" sz="2499">
                <a:solidFill>
                  <a:srgbClr val="000000"/>
                </a:solidFill>
                <a:latin typeface="Poppins Medium"/>
                <a:ea typeface="Poppins Medium"/>
                <a:cs typeface="Poppins Medium"/>
                <a:sym typeface="Poppins Medium"/>
              </a:rPr>
              <a:t> Higher energy use and carbon emission</a:t>
            </a:r>
          </a:p>
          <a:p>
            <a:pPr marL="539749" lvl="1" indent="-269875" algn="l">
              <a:lnSpc>
                <a:spcPts val="5474"/>
              </a:lnSpc>
              <a:buAutoNum type="arabicPeriod"/>
            </a:pPr>
            <a:r>
              <a:rPr lang="en-US" sz="2499">
                <a:solidFill>
                  <a:srgbClr val="000000"/>
                </a:solidFill>
                <a:latin typeface="Poppins Medium"/>
                <a:ea typeface="Poppins Medium"/>
                <a:cs typeface="Poppins Medium"/>
                <a:sym typeface="Poppins Medium"/>
              </a:rPr>
              <a:t> Increased operating costs</a:t>
            </a:r>
          </a:p>
          <a:p>
            <a:pPr marL="539749" lvl="1" indent="-269875" algn="l">
              <a:lnSpc>
                <a:spcPts val="5474"/>
              </a:lnSpc>
              <a:buAutoNum type="arabicPeriod"/>
            </a:pPr>
            <a:r>
              <a:rPr lang="en-US" sz="2499">
                <a:solidFill>
                  <a:srgbClr val="000000"/>
                </a:solidFill>
                <a:latin typeface="Poppins Medium"/>
                <a:ea typeface="Poppins Medium"/>
                <a:cs typeface="Poppins Medium"/>
                <a:sym typeface="Poppins Medium"/>
              </a:rPr>
              <a:t> What if the outside air is polluted? </a:t>
            </a:r>
          </a:p>
        </p:txBody>
      </p:sp>
      <p:sp>
        <p:nvSpPr>
          <p:cNvPr id="9" name="TextBox 9"/>
          <p:cNvSpPr txBox="1"/>
          <p:nvPr/>
        </p:nvSpPr>
        <p:spPr>
          <a:xfrm>
            <a:off x="1028700" y="8343265"/>
            <a:ext cx="14965399" cy="915035"/>
          </a:xfrm>
          <a:prstGeom prst="rect">
            <a:avLst/>
          </a:prstGeom>
        </p:spPr>
        <p:txBody>
          <a:bodyPr lIns="0" tIns="0" rIns="0" bIns="0" rtlCol="0" anchor="t">
            <a:spAutoFit/>
          </a:bodyPr>
          <a:lstStyle/>
          <a:p>
            <a:pPr algn="l">
              <a:lnSpc>
                <a:spcPts val="3640"/>
              </a:lnSpc>
            </a:pPr>
            <a:r>
              <a:rPr lang="en-US" sz="2600">
                <a:solidFill>
                  <a:srgbClr val="355989"/>
                </a:solidFill>
                <a:latin typeface="Poppins"/>
                <a:ea typeface="Poppins"/>
                <a:cs typeface="Poppins"/>
                <a:sym typeface="Poppins"/>
              </a:rPr>
              <a:t>Relying on outside (Natural) air ventilation to deliver good indoor air quality is energy intensive and costly in many climates </a:t>
            </a:r>
          </a:p>
        </p:txBody>
      </p:sp>
      <p:sp>
        <p:nvSpPr>
          <p:cNvPr id="10" name="TextBox 10"/>
          <p:cNvSpPr txBox="1"/>
          <p:nvPr/>
        </p:nvSpPr>
        <p:spPr>
          <a:xfrm>
            <a:off x="1028700" y="914400"/>
            <a:ext cx="10401300" cy="682174"/>
          </a:xfrm>
          <a:prstGeom prst="rect">
            <a:avLst/>
          </a:prstGeom>
        </p:spPr>
        <p:txBody>
          <a:bodyPr wrap="square" lIns="0" tIns="0" rIns="0" bIns="0" rtlCol="0" anchor="t">
            <a:spAutoFit/>
          </a:bodyPr>
          <a:lstStyle/>
          <a:p>
            <a:pPr>
              <a:lnSpc>
                <a:spcPts val="5599"/>
              </a:lnSpc>
            </a:pPr>
            <a:r>
              <a:rPr lang="en-US" sz="3999" dirty="0">
                <a:solidFill>
                  <a:srgbClr val="355989"/>
                </a:solidFill>
                <a:latin typeface="Poppins Bold"/>
                <a:ea typeface="Poppins Bold"/>
                <a:cs typeface="Poppins Bold"/>
                <a:sym typeface="Poppins Bold"/>
              </a:rPr>
              <a:t>VRP and Natural Ventilation Drawbacks</a:t>
            </a:r>
          </a:p>
        </p:txBody>
      </p:sp>
      <p:sp>
        <p:nvSpPr>
          <p:cNvPr id="11" name="TextBox 11"/>
          <p:cNvSpPr txBox="1"/>
          <p:nvPr/>
        </p:nvSpPr>
        <p:spPr>
          <a:xfrm>
            <a:off x="17831941" y="9829944"/>
            <a:ext cx="244484"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2000"/>
            </a:blip>
            <a:stretch>
              <a:fillRect b="-77777"/>
            </a:stretch>
          </a:blipFill>
        </p:spPr>
        <p:txBody>
          <a:bodyPr/>
          <a:lstStyle/>
          <a:p>
            <a:endParaRPr lang="en-US"/>
          </a:p>
        </p:txBody>
      </p:sp>
      <p:grpSp>
        <p:nvGrpSpPr>
          <p:cNvPr id="3" name="Group 3"/>
          <p:cNvGrpSpPr/>
          <p:nvPr/>
        </p:nvGrpSpPr>
        <p:grpSpPr>
          <a:xfrm>
            <a:off x="2019241" y="1028700"/>
            <a:ext cx="16653439" cy="922195"/>
            <a:chOff x="0" y="0"/>
            <a:chExt cx="4386091" cy="242883"/>
          </a:xfrm>
        </p:grpSpPr>
        <p:sp>
          <p:nvSpPr>
            <p:cNvPr id="4" name="Freeform 4"/>
            <p:cNvSpPr/>
            <p:nvPr/>
          </p:nvSpPr>
          <p:spPr>
            <a:xfrm>
              <a:off x="0" y="0"/>
              <a:ext cx="4386091" cy="242883"/>
            </a:xfrm>
            <a:custGeom>
              <a:avLst/>
              <a:gdLst/>
              <a:ahLst/>
              <a:cxnLst/>
              <a:rect l="l" t="t" r="r" b="b"/>
              <a:pathLst>
                <a:path w="4386091" h="242883">
                  <a:moveTo>
                    <a:pt x="0" y="0"/>
                  </a:moveTo>
                  <a:lnTo>
                    <a:pt x="4386091" y="0"/>
                  </a:lnTo>
                  <a:lnTo>
                    <a:pt x="4386091" y="242883"/>
                  </a:lnTo>
                  <a:lnTo>
                    <a:pt x="0" y="242883"/>
                  </a:lnTo>
                  <a:close/>
                </a:path>
              </a:pathLst>
            </a:custGeom>
            <a:solidFill>
              <a:srgbClr val="FFFFFF">
                <a:alpha val="61961"/>
              </a:srgbClr>
            </a:solidFill>
          </p:spPr>
          <p:txBody>
            <a:bodyPr/>
            <a:lstStyle/>
            <a:p>
              <a:endParaRPr lang="en-US"/>
            </a:p>
          </p:txBody>
        </p:sp>
        <p:sp>
          <p:nvSpPr>
            <p:cNvPr id="5" name="TextBox 5"/>
            <p:cNvSpPr txBox="1"/>
            <p:nvPr/>
          </p:nvSpPr>
          <p:spPr>
            <a:xfrm>
              <a:off x="0" y="-66675"/>
              <a:ext cx="4386091" cy="309558"/>
            </a:xfrm>
            <a:prstGeom prst="rect">
              <a:avLst/>
            </a:prstGeom>
          </p:spPr>
          <p:txBody>
            <a:bodyPr lIns="50800" tIns="50800" rIns="50800" bIns="50800" rtlCol="0" anchor="ctr"/>
            <a:lstStyle/>
            <a:p>
              <a:pPr algn="r">
                <a:lnSpc>
                  <a:spcPts val="2800"/>
                </a:lnSpc>
              </a:pPr>
              <a:endParaRPr/>
            </a:p>
          </p:txBody>
        </p:sp>
      </p:grpSp>
      <p:sp>
        <p:nvSpPr>
          <p:cNvPr id="6" name="TextBox 6"/>
          <p:cNvSpPr txBox="1"/>
          <p:nvPr/>
        </p:nvSpPr>
        <p:spPr>
          <a:xfrm>
            <a:off x="2238242" y="1073873"/>
            <a:ext cx="14906758" cy="682174"/>
          </a:xfrm>
          <a:prstGeom prst="rect">
            <a:avLst/>
          </a:prstGeom>
        </p:spPr>
        <p:txBody>
          <a:bodyPr wrap="square" lIns="0" tIns="0" rIns="0" bIns="0" rtlCol="0" anchor="t">
            <a:spAutoFit/>
          </a:bodyPr>
          <a:lstStyle/>
          <a:p>
            <a:pPr algn="l">
              <a:lnSpc>
                <a:spcPts val="5599"/>
              </a:lnSpc>
            </a:pPr>
            <a:r>
              <a:rPr lang="en-US" sz="3999" dirty="0">
                <a:solidFill>
                  <a:srgbClr val="355989"/>
                </a:solidFill>
                <a:latin typeface="Poppins Bold"/>
                <a:ea typeface="Poppins Bold"/>
                <a:cs typeface="Poppins Bold"/>
                <a:sym typeface="Poppins Bold"/>
              </a:rPr>
              <a:t>Just because it’s outside air, does not mean it’s clean air.</a:t>
            </a:r>
          </a:p>
        </p:txBody>
      </p:sp>
      <p:grpSp>
        <p:nvGrpSpPr>
          <p:cNvPr id="7" name="Group 7"/>
          <p:cNvGrpSpPr/>
          <p:nvPr/>
        </p:nvGrpSpPr>
        <p:grpSpPr>
          <a:xfrm>
            <a:off x="-6952880" y="5548449"/>
            <a:ext cx="16653439" cy="3709851"/>
            <a:chOff x="0" y="0"/>
            <a:chExt cx="22204585" cy="4946467"/>
          </a:xfrm>
        </p:grpSpPr>
        <p:grpSp>
          <p:nvGrpSpPr>
            <p:cNvPr id="8" name="Group 8"/>
            <p:cNvGrpSpPr/>
            <p:nvPr/>
          </p:nvGrpSpPr>
          <p:grpSpPr>
            <a:xfrm>
              <a:off x="7396203" y="0"/>
              <a:ext cx="14808382" cy="3290455"/>
              <a:chOff x="0" y="0"/>
              <a:chExt cx="2925112" cy="649966"/>
            </a:xfrm>
          </p:grpSpPr>
          <p:sp>
            <p:nvSpPr>
              <p:cNvPr id="9" name="Freeform 9"/>
              <p:cNvSpPr/>
              <p:nvPr/>
            </p:nvSpPr>
            <p:spPr>
              <a:xfrm>
                <a:off x="0" y="0"/>
                <a:ext cx="2925113" cy="649966"/>
              </a:xfrm>
              <a:custGeom>
                <a:avLst/>
                <a:gdLst/>
                <a:ahLst/>
                <a:cxnLst/>
                <a:rect l="l" t="t" r="r" b="b"/>
                <a:pathLst>
                  <a:path w="2925113" h="649966">
                    <a:moveTo>
                      <a:pt x="0" y="0"/>
                    </a:moveTo>
                    <a:lnTo>
                      <a:pt x="2925113" y="0"/>
                    </a:lnTo>
                    <a:lnTo>
                      <a:pt x="2925113" y="649966"/>
                    </a:lnTo>
                    <a:lnTo>
                      <a:pt x="0" y="649966"/>
                    </a:lnTo>
                    <a:close/>
                  </a:path>
                </a:pathLst>
              </a:custGeom>
              <a:solidFill>
                <a:srgbClr val="FFFFFF">
                  <a:alpha val="61961"/>
                </a:srgbClr>
              </a:solidFill>
            </p:spPr>
            <p:txBody>
              <a:bodyPr/>
              <a:lstStyle/>
              <a:p>
                <a:endParaRPr lang="en-US"/>
              </a:p>
            </p:txBody>
          </p:sp>
          <p:sp>
            <p:nvSpPr>
              <p:cNvPr id="10" name="TextBox 10"/>
              <p:cNvSpPr txBox="1"/>
              <p:nvPr/>
            </p:nvSpPr>
            <p:spPr>
              <a:xfrm>
                <a:off x="0" y="-66675"/>
                <a:ext cx="2925112" cy="716641"/>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10613437" y="246534"/>
              <a:ext cx="11327816" cy="2721188"/>
            </a:xfrm>
            <a:prstGeom prst="rect">
              <a:avLst/>
            </a:prstGeom>
          </p:spPr>
          <p:txBody>
            <a:bodyPr lIns="0" tIns="0" rIns="0" bIns="0" rtlCol="0" anchor="t">
              <a:spAutoFit/>
            </a:bodyPr>
            <a:lstStyle/>
            <a:p>
              <a:pPr algn="ctr">
                <a:lnSpc>
                  <a:spcPts val="4059"/>
                </a:lnSpc>
              </a:pPr>
              <a:r>
                <a:rPr lang="en-US" sz="2899">
                  <a:solidFill>
                    <a:srgbClr val="355989"/>
                  </a:solidFill>
                  <a:latin typeface="Poppins"/>
                  <a:ea typeface="Poppins"/>
                  <a:cs typeface="Poppins"/>
                  <a:sym typeface="Poppins"/>
                </a:rPr>
                <a:t>In February of 2024, the EPA finalized stronger standards for soot pollution, significantly increasing health and clean air protections for families, workers, and communities.</a:t>
              </a:r>
            </a:p>
          </p:txBody>
        </p:sp>
        <p:grpSp>
          <p:nvGrpSpPr>
            <p:cNvPr id="12" name="Group 12"/>
            <p:cNvGrpSpPr/>
            <p:nvPr/>
          </p:nvGrpSpPr>
          <p:grpSpPr>
            <a:xfrm>
              <a:off x="0" y="3716874"/>
              <a:ext cx="22204585" cy="1229594"/>
              <a:chOff x="0" y="0"/>
              <a:chExt cx="4386091" cy="242883"/>
            </a:xfrm>
          </p:grpSpPr>
          <p:sp>
            <p:nvSpPr>
              <p:cNvPr id="13" name="Freeform 13"/>
              <p:cNvSpPr/>
              <p:nvPr/>
            </p:nvSpPr>
            <p:spPr>
              <a:xfrm>
                <a:off x="0" y="0"/>
                <a:ext cx="4386091" cy="242883"/>
              </a:xfrm>
              <a:custGeom>
                <a:avLst/>
                <a:gdLst/>
                <a:ahLst/>
                <a:cxnLst/>
                <a:rect l="l" t="t" r="r" b="b"/>
                <a:pathLst>
                  <a:path w="4386091" h="242883">
                    <a:moveTo>
                      <a:pt x="0" y="0"/>
                    </a:moveTo>
                    <a:lnTo>
                      <a:pt x="4386091" y="0"/>
                    </a:lnTo>
                    <a:lnTo>
                      <a:pt x="4386091" y="242883"/>
                    </a:lnTo>
                    <a:lnTo>
                      <a:pt x="0" y="242883"/>
                    </a:lnTo>
                    <a:close/>
                  </a:path>
                </a:pathLst>
              </a:custGeom>
              <a:solidFill>
                <a:srgbClr val="FFFFFF">
                  <a:alpha val="61961"/>
                </a:srgbClr>
              </a:solidFill>
            </p:spPr>
            <p:txBody>
              <a:bodyPr/>
              <a:lstStyle/>
              <a:p>
                <a:endParaRPr lang="en-US"/>
              </a:p>
            </p:txBody>
          </p:sp>
          <p:sp>
            <p:nvSpPr>
              <p:cNvPr id="14" name="TextBox 14"/>
              <p:cNvSpPr txBox="1"/>
              <p:nvPr/>
            </p:nvSpPr>
            <p:spPr>
              <a:xfrm>
                <a:off x="0" y="-66675"/>
                <a:ext cx="4386091" cy="309558"/>
              </a:xfrm>
              <a:prstGeom prst="rect">
                <a:avLst/>
              </a:prstGeom>
            </p:spPr>
            <p:txBody>
              <a:bodyPr lIns="50800" tIns="50800" rIns="50800" bIns="50800" rtlCol="0" anchor="ctr"/>
              <a:lstStyle/>
              <a:p>
                <a:pPr algn="r">
                  <a:lnSpc>
                    <a:spcPts val="2800"/>
                  </a:lnSpc>
                </a:pPr>
                <a:endParaRPr/>
              </a:p>
            </p:txBody>
          </p:sp>
        </p:grpSp>
        <p:sp>
          <p:nvSpPr>
            <p:cNvPr id="15" name="TextBox 15"/>
            <p:cNvSpPr txBox="1"/>
            <p:nvPr/>
          </p:nvSpPr>
          <p:spPr>
            <a:xfrm>
              <a:off x="11962828" y="3983690"/>
              <a:ext cx="6872883" cy="619761"/>
            </a:xfrm>
            <a:prstGeom prst="rect">
              <a:avLst/>
            </a:prstGeom>
          </p:spPr>
          <p:txBody>
            <a:bodyPr lIns="0" tIns="0" rIns="0" bIns="0" rtlCol="0" anchor="t">
              <a:spAutoFit/>
            </a:bodyPr>
            <a:lstStyle/>
            <a:p>
              <a:pPr algn="ctr">
                <a:lnSpc>
                  <a:spcPts val="3779"/>
                </a:lnSpc>
              </a:pPr>
              <a:r>
                <a:rPr lang="en-US" sz="2699">
                  <a:solidFill>
                    <a:srgbClr val="355989"/>
                  </a:solidFill>
                  <a:latin typeface="Poppins Bold"/>
                  <a:ea typeface="Poppins Bold"/>
                  <a:cs typeface="Poppins Bold"/>
                  <a:sym typeface="Poppins Bold"/>
                </a:rPr>
                <a:t>New EPA PM2.5 Limit: 9 𝜇g/m3</a:t>
              </a:r>
            </a:p>
          </p:txBody>
        </p:sp>
      </p:grpSp>
      <p:sp>
        <p:nvSpPr>
          <p:cNvPr id="16" name="TextBox 16"/>
          <p:cNvSpPr txBox="1"/>
          <p:nvPr/>
        </p:nvSpPr>
        <p:spPr>
          <a:xfrm>
            <a:off x="17754601" y="9867900"/>
            <a:ext cx="290504"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368908" y="4340399"/>
            <a:ext cx="7139128" cy="6057175"/>
            <a:chOff x="0" y="0"/>
            <a:chExt cx="1880264" cy="1595305"/>
          </a:xfrm>
        </p:grpSpPr>
        <p:sp>
          <p:nvSpPr>
            <p:cNvPr id="3" name="Freeform 3"/>
            <p:cNvSpPr/>
            <p:nvPr/>
          </p:nvSpPr>
          <p:spPr>
            <a:xfrm>
              <a:off x="0" y="0"/>
              <a:ext cx="1880264" cy="1595306"/>
            </a:xfrm>
            <a:custGeom>
              <a:avLst/>
              <a:gdLst/>
              <a:ahLst/>
              <a:cxnLst/>
              <a:rect l="l" t="t" r="r" b="b"/>
              <a:pathLst>
                <a:path w="1880264" h="1595306">
                  <a:moveTo>
                    <a:pt x="0" y="0"/>
                  </a:moveTo>
                  <a:lnTo>
                    <a:pt x="1880264" y="0"/>
                  </a:lnTo>
                  <a:lnTo>
                    <a:pt x="1880264" y="1595306"/>
                  </a:lnTo>
                  <a:lnTo>
                    <a:pt x="0" y="1595306"/>
                  </a:lnTo>
                  <a:close/>
                </a:path>
              </a:pathLst>
            </a:custGeom>
            <a:solidFill>
              <a:srgbClr val="659962">
                <a:alpha val="80000"/>
              </a:srgbClr>
            </a:solidFill>
          </p:spPr>
          <p:txBody>
            <a:bodyPr/>
            <a:lstStyle/>
            <a:p>
              <a:endParaRPr lang="en-US"/>
            </a:p>
          </p:txBody>
        </p:sp>
        <p:sp>
          <p:nvSpPr>
            <p:cNvPr id="4" name="TextBox 4"/>
            <p:cNvSpPr txBox="1"/>
            <p:nvPr/>
          </p:nvSpPr>
          <p:spPr>
            <a:xfrm>
              <a:off x="0" y="-66675"/>
              <a:ext cx="1880264" cy="1661980"/>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3061264"/>
            <a:ext cx="9881185" cy="6197036"/>
          </a:xfrm>
          <a:custGeom>
            <a:avLst/>
            <a:gdLst/>
            <a:ahLst/>
            <a:cxnLst/>
            <a:rect l="l" t="t" r="r" b="b"/>
            <a:pathLst>
              <a:path w="9881185" h="6197036">
                <a:moveTo>
                  <a:pt x="0" y="0"/>
                </a:moveTo>
                <a:lnTo>
                  <a:pt x="9881185" y="0"/>
                </a:lnTo>
                <a:lnTo>
                  <a:pt x="9881185" y="6197036"/>
                </a:lnTo>
                <a:lnTo>
                  <a:pt x="0" y="6197036"/>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1179512" y="3939051"/>
            <a:ext cx="377289" cy="3086100"/>
            <a:chOff x="0" y="0"/>
            <a:chExt cx="99368" cy="812800"/>
          </a:xfrm>
        </p:grpSpPr>
        <p:sp>
          <p:nvSpPr>
            <p:cNvPr id="7" name="Freeform 7"/>
            <p:cNvSpPr/>
            <p:nvPr/>
          </p:nvSpPr>
          <p:spPr>
            <a:xfrm>
              <a:off x="0" y="0"/>
              <a:ext cx="99368" cy="812800"/>
            </a:xfrm>
            <a:custGeom>
              <a:avLst/>
              <a:gdLst/>
              <a:ahLst/>
              <a:cxnLst/>
              <a:rect l="l" t="t" r="r" b="b"/>
              <a:pathLst>
                <a:path w="99368" h="812800">
                  <a:moveTo>
                    <a:pt x="0" y="0"/>
                  </a:moveTo>
                  <a:lnTo>
                    <a:pt x="99368" y="0"/>
                  </a:lnTo>
                  <a:lnTo>
                    <a:pt x="99368" y="812800"/>
                  </a:lnTo>
                  <a:lnTo>
                    <a:pt x="0" y="812800"/>
                  </a:lnTo>
                  <a:close/>
                </a:path>
              </a:pathLst>
            </a:custGeom>
            <a:solidFill>
              <a:srgbClr val="FFFFFF"/>
            </a:solidFill>
          </p:spPr>
          <p:txBody>
            <a:bodyPr/>
            <a:lstStyle/>
            <a:p>
              <a:endParaRPr lang="en-US"/>
            </a:p>
          </p:txBody>
        </p:sp>
        <p:sp>
          <p:nvSpPr>
            <p:cNvPr id="8" name="TextBox 8"/>
            <p:cNvSpPr txBox="1"/>
            <p:nvPr/>
          </p:nvSpPr>
          <p:spPr>
            <a:xfrm>
              <a:off x="0" y="-66675"/>
              <a:ext cx="99368" cy="879475"/>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6348162" y="8578363"/>
            <a:ext cx="3860046" cy="526768"/>
            <a:chOff x="0" y="0"/>
            <a:chExt cx="1016638" cy="138737"/>
          </a:xfrm>
        </p:grpSpPr>
        <p:sp>
          <p:nvSpPr>
            <p:cNvPr id="10" name="Freeform 10"/>
            <p:cNvSpPr/>
            <p:nvPr/>
          </p:nvSpPr>
          <p:spPr>
            <a:xfrm>
              <a:off x="0" y="0"/>
              <a:ext cx="1016638" cy="138737"/>
            </a:xfrm>
            <a:custGeom>
              <a:avLst/>
              <a:gdLst/>
              <a:ahLst/>
              <a:cxnLst/>
              <a:rect l="l" t="t" r="r" b="b"/>
              <a:pathLst>
                <a:path w="1016638" h="138737">
                  <a:moveTo>
                    <a:pt x="0" y="0"/>
                  </a:moveTo>
                  <a:lnTo>
                    <a:pt x="1016638" y="0"/>
                  </a:lnTo>
                  <a:lnTo>
                    <a:pt x="1016638" y="138737"/>
                  </a:lnTo>
                  <a:lnTo>
                    <a:pt x="0" y="138737"/>
                  </a:lnTo>
                  <a:close/>
                </a:path>
              </a:pathLst>
            </a:custGeom>
            <a:solidFill>
              <a:srgbClr val="FFFFFF"/>
            </a:solidFill>
          </p:spPr>
          <p:txBody>
            <a:bodyPr/>
            <a:lstStyle/>
            <a:p>
              <a:endParaRPr lang="en-US"/>
            </a:p>
          </p:txBody>
        </p:sp>
        <p:sp>
          <p:nvSpPr>
            <p:cNvPr id="11" name="TextBox 11"/>
            <p:cNvSpPr txBox="1"/>
            <p:nvPr/>
          </p:nvSpPr>
          <p:spPr>
            <a:xfrm>
              <a:off x="0" y="-66675"/>
              <a:ext cx="1016638" cy="205412"/>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1028700" y="1702300"/>
            <a:ext cx="16329951" cy="915035"/>
          </a:xfrm>
          <a:prstGeom prst="rect">
            <a:avLst/>
          </a:prstGeom>
        </p:spPr>
        <p:txBody>
          <a:bodyPr lIns="0" tIns="0" rIns="0" bIns="0" rtlCol="0" anchor="t">
            <a:spAutoFit/>
          </a:bodyPr>
          <a:lstStyle/>
          <a:p>
            <a:pPr algn="l">
              <a:lnSpc>
                <a:spcPts val="3640"/>
              </a:lnSpc>
              <a:spcBef>
                <a:spcPct val="0"/>
              </a:spcBef>
            </a:pPr>
            <a:r>
              <a:rPr lang="en-US" sz="2600">
                <a:solidFill>
                  <a:srgbClr val="355989"/>
                </a:solidFill>
                <a:latin typeface="Poppins"/>
                <a:ea typeface="Poppins"/>
                <a:cs typeface="Poppins"/>
                <a:sym typeface="Poppins"/>
              </a:rPr>
              <a:t>Performance-based: Outside air based on IAQ design targets and source control and removal measures.</a:t>
            </a:r>
          </a:p>
        </p:txBody>
      </p:sp>
      <p:sp>
        <p:nvSpPr>
          <p:cNvPr id="13" name="TextBox 13"/>
          <p:cNvSpPr txBox="1"/>
          <p:nvPr/>
        </p:nvSpPr>
        <p:spPr>
          <a:xfrm>
            <a:off x="10909885" y="4068727"/>
            <a:ext cx="5571293" cy="4115435"/>
          </a:xfrm>
          <a:prstGeom prst="rect">
            <a:avLst/>
          </a:prstGeom>
        </p:spPr>
        <p:txBody>
          <a:bodyPr lIns="0" tIns="0" rIns="0" bIns="0" rtlCol="0" anchor="t">
            <a:spAutoFit/>
          </a:bodyPr>
          <a:lstStyle/>
          <a:p>
            <a:pPr marL="561341" lvl="1" indent="-280670" algn="l">
              <a:lnSpc>
                <a:spcPts val="3640"/>
              </a:lnSpc>
              <a:buFont typeface="Arial"/>
              <a:buChar char="•"/>
            </a:pPr>
            <a:r>
              <a:rPr lang="en-US" sz="2600">
                <a:solidFill>
                  <a:srgbClr val="000000"/>
                </a:solidFill>
                <a:latin typeface="Poppins"/>
                <a:ea typeface="Poppins"/>
                <a:cs typeface="Poppins"/>
                <a:sym typeface="Poppins"/>
              </a:rPr>
              <a:t>IAQP: Equivalent or better than VRP, especially when outside air is polluted, or unusual contaminants are present.</a:t>
            </a:r>
          </a:p>
          <a:p>
            <a:pPr algn="l">
              <a:lnSpc>
                <a:spcPts val="3640"/>
              </a:lnSpc>
            </a:pPr>
            <a:endParaRPr lang="en-US" sz="2600">
              <a:solidFill>
                <a:srgbClr val="000000"/>
              </a:solidFill>
              <a:latin typeface="Poppins"/>
              <a:ea typeface="Poppins"/>
              <a:cs typeface="Poppins"/>
              <a:sym typeface="Poppins"/>
            </a:endParaRPr>
          </a:p>
          <a:p>
            <a:pPr marL="561341" lvl="1" indent="-280670" algn="l">
              <a:lnSpc>
                <a:spcPts val="3640"/>
              </a:lnSpc>
              <a:buFont typeface="Arial"/>
              <a:buChar char="•"/>
            </a:pPr>
            <a:r>
              <a:rPr lang="en-US" sz="2600">
                <a:solidFill>
                  <a:srgbClr val="000000"/>
                </a:solidFill>
                <a:latin typeface="Poppins"/>
                <a:ea typeface="Poppins"/>
                <a:cs typeface="Poppins"/>
                <a:sym typeface="Poppins"/>
              </a:rPr>
              <a:t>Energy: Often lower because a portion of the outside air is replaced with cleaned indoor air. </a:t>
            </a:r>
          </a:p>
        </p:txBody>
      </p:sp>
      <p:sp>
        <p:nvSpPr>
          <p:cNvPr id="14" name="TextBox 14"/>
          <p:cNvSpPr txBox="1"/>
          <p:nvPr/>
        </p:nvSpPr>
        <p:spPr>
          <a:xfrm>
            <a:off x="1028700" y="914400"/>
            <a:ext cx="9294893" cy="682174"/>
          </a:xfrm>
          <a:prstGeom prst="rect">
            <a:avLst/>
          </a:prstGeom>
        </p:spPr>
        <p:txBody>
          <a:bodyPr wrap="square" lIns="0" tIns="0" rIns="0" bIns="0" rtlCol="0" anchor="t">
            <a:spAutoFit/>
          </a:bodyPr>
          <a:lstStyle/>
          <a:p>
            <a:pPr>
              <a:lnSpc>
                <a:spcPts val="5599"/>
              </a:lnSpc>
            </a:pPr>
            <a:r>
              <a:rPr lang="en-US" sz="3999" dirty="0">
                <a:solidFill>
                  <a:srgbClr val="355989"/>
                </a:solidFill>
                <a:latin typeface="Poppins Bold"/>
                <a:ea typeface="Poppins Bold"/>
                <a:cs typeface="Poppins Bold"/>
                <a:sym typeface="Poppins Bold"/>
              </a:rPr>
              <a:t>Indoor Air Quality Procedure (IAQP)</a:t>
            </a:r>
          </a:p>
        </p:txBody>
      </p:sp>
      <p:sp>
        <p:nvSpPr>
          <p:cNvPr id="15" name="TextBox 15"/>
          <p:cNvSpPr txBox="1"/>
          <p:nvPr/>
        </p:nvSpPr>
        <p:spPr>
          <a:xfrm>
            <a:off x="17754600" y="9791700"/>
            <a:ext cx="316413"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22</a:t>
            </a:r>
          </a:p>
        </p:txBody>
      </p:sp>
      <p:sp>
        <p:nvSpPr>
          <p:cNvPr id="16" name="TextBox 16"/>
          <p:cNvSpPr txBox="1"/>
          <p:nvPr/>
        </p:nvSpPr>
        <p:spPr>
          <a:xfrm rot="-5400000">
            <a:off x="-748422" y="5954604"/>
            <a:ext cx="4090817" cy="36829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Poppins Medium"/>
                <a:ea typeface="Poppins Medium"/>
                <a:cs typeface="Poppins Medium"/>
                <a:sym typeface="Poppins Medium"/>
              </a:rPr>
              <a:t>Contaminant Removal Rate</a:t>
            </a:r>
          </a:p>
        </p:txBody>
      </p:sp>
      <p:sp>
        <p:nvSpPr>
          <p:cNvPr id="17" name="TextBox 17"/>
          <p:cNvSpPr txBox="1"/>
          <p:nvPr/>
        </p:nvSpPr>
        <p:spPr>
          <a:xfrm>
            <a:off x="6232776" y="8511688"/>
            <a:ext cx="4090817" cy="368299"/>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Poppins Medium"/>
                <a:ea typeface="Poppins Medium"/>
                <a:cs typeface="Poppins Medium"/>
                <a:sym typeface="Poppins Medium"/>
              </a:rPr>
              <a:t>Better indoor air quality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14400"/>
            <a:ext cx="12190493" cy="717550"/>
          </a:xfrm>
          <a:prstGeom prst="rect">
            <a:avLst/>
          </a:prstGeom>
        </p:spPr>
        <p:txBody>
          <a:bodyPr lIns="0" tIns="0" rIns="0" bIns="0" rtlCol="0" anchor="t">
            <a:spAutoFit/>
          </a:bodyPr>
          <a:lstStyle/>
          <a:p>
            <a:pPr algn="l">
              <a:lnSpc>
                <a:spcPts val="5599"/>
              </a:lnSpc>
              <a:spcBef>
                <a:spcPct val="0"/>
              </a:spcBef>
            </a:pPr>
            <a:r>
              <a:rPr lang="en-US" sz="3999">
                <a:solidFill>
                  <a:srgbClr val="355989"/>
                </a:solidFill>
                <a:latin typeface="Poppins Bold"/>
                <a:ea typeface="Poppins Bold"/>
                <a:cs typeface="Poppins Bold"/>
                <a:sym typeface="Poppins Bold"/>
              </a:rPr>
              <a:t>How to implement the IAQP</a:t>
            </a:r>
          </a:p>
        </p:txBody>
      </p:sp>
      <p:sp>
        <p:nvSpPr>
          <p:cNvPr id="3" name="Freeform 3"/>
          <p:cNvSpPr/>
          <p:nvPr/>
        </p:nvSpPr>
        <p:spPr>
          <a:xfrm>
            <a:off x="13633152" y="2034174"/>
            <a:ext cx="1774929" cy="1774929"/>
          </a:xfrm>
          <a:custGeom>
            <a:avLst/>
            <a:gdLst/>
            <a:ahLst/>
            <a:cxnLst/>
            <a:rect l="l" t="t" r="r" b="b"/>
            <a:pathLst>
              <a:path w="1774929" h="1774929">
                <a:moveTo>
                  <a:pt x="0" y="0"/>
                </a:moveTo>
                <a:lnTo>
                  <a:pt x="1774929" y="0"/>
                </a:lnTo>
                <a:lnTo>
                  <a:pt x="1774929" y="1774929"/>
                </a:lnTo>
                <a:lnTo>
                  <a:pt x="0" y="1774929"/>
                </a:lnTo>
                <a:lnTo>
                  <a:pt x="0" y="0"/>
                </a:lnTo>
                <a:close/>
              </a:path>
            </a:pathLst>
          </a:custGeom>
          <a:blipFill>
            <a:blip r:embed="rId2"/>
            <a:stretch>
              <a:fillRect/>
            </a:stretch>
          </a:blipFill>
        </p:spPr>
        <p:txBody>
          <a:bodyPr/>
          <a:lstStyle/>
          <a:p>
            <a:endParaRPr lang="en-US"/>
          </a:p>
        </p:txBody>
      </p:sp>
      <p:sp>
        <p:nvSpPr>
          <p:cNvPr id="4" name="Freeform 4"/>
          <p:cNvSpPr/>
          <p:nvPr/>
        </p:nvSpPr>
        <p:spPr>
          <a:xfrm>
            <a:off x="13438440" y="4694209"/>
            <a:ext cx="2164353" cy="2010003"/>
          </a:xfrm>
          <a:custGeom>
            <a:avLst/>
            <a:gdLst/>
            <a:ahLst/>
            <a:cxnLst/>
            <a:rect l="l" t="t" r="r" b="b"/>
            <a:pathLst>
              <a:path w="2164353" h="2010003">
                <a:moveTo>
                  <a:pt x="0" y="0"/>
                </a:moveTo>
                <a:lnTo>
                  <a:pt x="2164353" y="0"/>
                </a:lnTo>
                <a:lnTo>
                  <a:pt x="2164353" y="2010003"/>
                </a:lnTo>
                <a:lnTo>
                  <a:pt x="0" y="2010003"/>
                </a:lnTo>
                <a:lnTo>
                  <a:pt x="0" y="0"/>
                </a:lnTo>
                <a:close/>
              </a:path>
            </a:pathLst>
          </a:custGeom>
          <a:blipFill>
            <a:blip r:embed="rId3"/>
            <a:stretch>
              <a:fillRect t="-3839" b="-3839"/>
            </a:stretch>
          </a:blipFill>
        </p:spPr>
        <p:txBody>
          <a:bodyPr/>
          <a:lstStyle/>
          <a:p>
            <a:endParaRPr lang="en-US"/>
          </a:p>
        </p:txBody>
      </p:sp>
      <p:sp>
        <p:nvSpPr>
          <p:cNvPr id="5" name="Freeform 5"/>
          <p:cNvSpPr/>
          <p:nvPr/>
        </p:nvSpPr>
        <p:spPr>
          <a:xfrm>
            <a:off x="13633152" y="7590037"/>
            <a:ext cx="1774929" cy="1774929"/>
          </a:xfrm>
          <a:custGeom>
            <a:avLst/>
            <a:gdLst/>
            <a:ahLst/>
            <a:cxnLst/>
            <a:rect l="l" t="t" r="r" b="b"/>
            <a:pathLst>
              <a:path w="1774929" h="1774929">
                <a:moveTo>
                  <a:pt x="0" y="0"/>
                </a:moveTo>
                <a:lnTo>
                  <a:pt x="1774929" y="0"/>
                </a:lnTo>
                <a:lnTo>
                  <a:pt x="1774929" y="1774929"/>
                </a:lnTo>
                <a:lnTo>
                  <a:pt x="0" y="1774929"/>
                </a:lnTo>
                <a:lnTo>
                  <a:pt x="0" y="0"/>
                </a:lnTo>
                <a:close/>
              </a:path>
            </a:pathLst>
          </a:custGeom>
          <a:blipFill>
            <a:blip r:embed="rId2"/>
            <a:stretch>
              <a:fillRect/>
            </a:stretch>
          </a:blipFill>
        </p:spPr>
        <p:txBody>
          <a:bodyPr/>
          <a:lstStyle/>
          <a:p>
            <a:endParaRPr lang="en-US"/>
          </a:p>
        </p:txBody>
      </p:sp>
      <p:sp>
        <p:nvSpPr>
          <p:cNvPr id="6" name="Freeform 6"/>
          <p:cNvSpPr/>
          <p:nvPr/>
        </p:nvSpPr>
        <p:spPr>
          <a:xfrm>
            <a:off x="2685207" y="2034174"/>
            <a:ext cx="9173033" cy="7338426"/>
          </a:xfrm>
          <a:custGeom>
            <a:avLst/>
            <a:gdLst/>
            <a:ahLst/>
            <a:cxnLst/>
            <a:rect l="l" t="t" r="r" b="b"/>
            <a:pathLst>
              <a:path w="9173033" h="7338426">
                <a:moveTo>
                  <a:pt x="0" y="0"/>
                </a:moveTo>
                <a:lnTo>
                  <a:pt x="9173033" y="0"/>
                </a:lnTo>
                <a:lnTo>
                  <a:pt x="9173033" y="7338426"/>
                </a:lnTo>
                <a:lnTo>
                  <a:pt x="0" y="7338426"/>
                </a:lnTo>
                <a:lnTo>
                  <a:pt x="0" y="0"/>
                </a:lnTo>
                <a:close/>
              </a:path>
            </a:pathLst>
          </a:custGeom>
          <a:blipFill>
            <a:blip r:embed="rId4">
              <a:alphaModFix amt="82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4680284" y="2225506"/>
            <a:ext cx="6848312" cy="1318173"/>
          </a:xfrm>
          <a:prstGeom prst="rect">
            <a:avLst/>
          </a:prstGeom>
        </p:spPr>
        <p:txBody>
          <a:bodyPr lIns="0" tIns="0" rIns="0" bIns="0" rtlCol="0" anchor="t">
            <a:spAutoFit/>
          </a:bodyPr>
          <a:lstStyle/>
          <a:p>
            <a:pPr algn="l">
              <a:lnSpc>
                <a:spcPts val="3469"/>
              </a:lnSpc>
            </a:pPr>
            <a:r>
              <a:rPr lang="en-US" sz="2478">
                <a:solidFill>
                  <a:srgbClr val="000000"/>
                </a:solidFill>
                <a:latin typeface="Poppins Bold"/>
                <a:ea typeface="Poppins Bold"/>
                <a:cs typeface="Poppins Bold"/>
                <a:sym typeface="Poppins Bold"/>
              </a:rPr>
              <a:t>Quantitative assessment of indoor air quality prior to solution implementation (Emission Rates of Compounds)</a:t>
            </a:r>
          </a:p>
        </p:txBody>
      </p:sp>
      <p:sp>
        <p:nvSpPr>
          <p:cNvPr id="8" name="TextBox 8"/>
          <p:cNvSpPr txBox="1"/>
          <p:nvPr/>
        </p:nvSpPr>
        <p:spPr>
          <a:xfrm>
            <a:off x="4680284" y="5010963"/>
            <a:ext cx="6848312" cy="1318173"/>
          </a:xfrm>
          <a:prstGeom prst="rect">
            <a:avLst/>
          </a:prstGeom>
        </p:spPr>
        <p:txBody>
          <a:bodyPr lIns="0" tIns="0" rIns="0" bIns="0" rtlCol="0" anchor="t">
            <a:spAutoFit/>
          </a:bodyPr>
          <a:lstStyle/>
          <a:p>
            <a:pPr algn="l">
              <a:lnSpc>
                <a:spcPts val="3469"/>
              </a:lnSpc>
            </a:pPr>
            <a:r>
              <a:rPr lang="en-US" sz="2478">
                <a:solidFill>
                  <a:srgbClr val="000000"/>
                </a:solidFill>
                <a:latin typeface="Poppins Bold"/>
                <a:ea typeface="Poppins Bold"/>
                <a:cs typeface="Poppins Bold"/>
                <a:sym typeface="Poppins Bold"/>
              </a:rPr>
              <a:t>Identification of effective mitigation (air cleaner and filter efficiencies against elevated concentrations)</a:t>
            </a:r>
          </a:p>
        </p:txBody>
      </p:sp>
      <p:sp>
        <p:nvSpPr>
          <p:cNvPr id="9" name="TextBox 9"/>
          <p:cNvSpPr txBox="1"/>
          <p:nvPr/>
        </p:nvSpPr>
        <p:spPr>
          <a:xfrm>
            <a:off x="4680284" y="8011517"/>
            <a:ext cx="6789620" cy="871037"/>
          </a:xfrm>
          <a:prstGeom prst="rect">
            <a:avLst/>
          </a:prstGeom>
        </p:spPr>
        <p:txBody>
          <a:bodyPr lIns="0" tIns="0" rIns="0" bIns="0" rtlCol="0" anchor="t">
            <a:spAutoFit/>
          </a:bodyPr>
          <a:lstStyle/>
          <a:p>
            <a:pPr algn="l">
              <a:lnSpc>
                <a:spcPts val="3440"/>
              </a:lnSpc>
            </a:pPr>
            <a:r>
              <a:rPr lang="en-US" sz="2457">
                <a:solidFill>
                  <a:srgbClr val="000000"/>
                </a:solidFill>
                <a:latin typeface="Poppins Bold"/>
                <a:ea typeface="Poppins Bold"/>
                <a:cs typeface="Poppins Bold"/>
                <a:sym typeface="Poppins Bold"/>
              </a:rPr>
              <a:t>Verification testing to ensure levels of design compounds are below limits.</a:t>
            </a:r>
          </a:p>
        </p:txBody>
      </p:sp>
      <p:sp>
        <p:nvSpPr>
          <p:cNvPr id="10" name="TextBox 10"/>
          <p:cNvSpPr txBox="1"/>
          <p:nvPr/>
        </p:nvSpPr>
        <p:spPr>
          <a:xfrm>
            <a:off x="17754601" y="9791700"/>
            <a:ext cx="317834" cy="268984"/>
          </a:xfrm>
          <a:prstGeom prst="rect">
            <a:avLst/>
          </a:prstGeom>
        </p:spPr>
        <p:txBody>
          <a:bodyPr wrap="square" lIns="0" tIns="0" rIns="0" bIns="0" rtlCol="0" anchor="t">
            <a:spAutoFit/>
          </a:bodyPr>
          <a:lstStyle/>
          <a:p>
            <a:pPr algn="ctr">
              <a:lnSpc>
                <a:spcPts val="2239"/>
              </a:lnSpc>
            </a:pPr>
            <a:r>
              <a:rPr lang="en-US" sz="1599">
                <a:solidFill>
                  <a:srgbClr val="000000"/>
                </a:solidFill>
                <a:latin typeface="Poppins"/>
                <a:ea typeface="Poppins"/>
                <a:cs typeface="Poppins"/>
                <a:sym typeface="Poppins"/>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14400"/>
            <a:ext cx="7810500" cy="682174"/>
          </a:xfrm>
          <a:prstGeom prst="rect">
            <a:avLst/>
          </a:prstGeom>
        </p:spPr>
        <p:txBody>
          <a:bodyPr wrap="square" lIns="0" tIns="0" rIns="0" bIns="0" rtlCol="0" anchor="t">
            <a:spAutoFit/>
          </a:bodyPr>
          <a:lstStyle/>
          <a:p>
            <a:pPr>
              <a:lnSpc>
                <a:spcPts val="5599"/>
              </a:lnSpc>
            </a:pPr>
            <a:r>
              <a:rPr lang="en-US" sz="3999" dirty="0">
                <a:solidFill>
                  <a:srgbClr val="355989"/>
                </a:solidFill>
                <a:latin typeface="Poppins Bold"/>
                <a:ea typeface="Poppins Bold"/>
                <a:cs typeface="Poppins Bold"/>
                <a:sym typeface="Poppins Bold"/>
              </a:rPr>
              <a:t>Let’s clear the air about IAQP</a:t>
            </a:r>
          </a:p>
        </p:txBody>
      </p:sp>
      <p:grpSp>
        <p:nvGrpSpPr>
          <p:cNvPr id="3" name="Group 3"/>
          <p:cNvGrpSpPr/>
          <p:nvPr/>
        </p:nvGrpSpPr>
        <p:grpSpPr>
          <a:xfrm>
            <a:off x="1028700" y="4004780"/>
            <a:ext cx="17864850" cy="1190241"/>
            <a:chOff x="0" y="0"/>
            <a:chExt cx="4705146" cy="313479"/>
          </a:xfrm>
        </p:grpSpPr>
        <p:sp>
          <p:nvSpPr>
            <p:cNvPr id="4" name="Freeform 4"/>
            <p:cNvSpPr/>
            <p:nvPr/>
          </p:nvSpPr>
          <p:spPr>
            <a:xfrm>
              <a:off x="0" y="0"/>
              <a:ext cx="4705146" cy="313479"/>
            </a:xfrm>
            <a:custGeom>
              <a:avLst/>
              <a:gdLst/>
              <a:ahLst/>
              <a:cxnLst/>
              <a:rect l="l" t="t" r="r" b="b"/>
              <a:pathLst>
                <a:path w="4705146" h="313479">
                  <a:moveTo>
                    <a:pt x="0" y="0"/>
                  </a:moveTo>
                  <a:lnTo>
                    <a:pt x="4705146" y="0"/>
                  </a:lnTo>
                  <a:lnTo>
                    <a:pt x="4705146" y="313479"/>
                  </a:lnTo>
                  <a:lnTo>
                    <a:pt x="0" y="313479"/>
                  </a:lnTo>
                  <a:close/>
                </a:path>
              </a:pathLst>
            </a:custGeom>
            <a:solidFill>
              <a:srgbClr val="355989">
                <a:alpha val="49804"/>
              </a:srgbClr>
            </a:solidFill>
          </p:spPr>
          <p:txBody>
            <a:bodyPr/>
            <a:lstStyle/>
            <a:p>
              <a:endParaRPr lang="en-US"/>
            </a:p>
          </p:txBody>
        </p:sp>
        <p:sp>
          <p:nvSpPr>
            <p:cNvPr id="5" name="TextBox 5"/>
            <p:cNvSpPr txBox="1"/>
            <p:nvPr/>
          </p:nvSpPr>
          <p:spPr>
            <a:xfrm>
              <a:off x="0" y="0"/>
              <a:ext cx="4705146" cy="313479"/>
            </a:xfrm>
            <a:prstGeom prst="rect">
              <a:avLst/>
            </a:prstGeom>
          </p:spPr>
          <p:txBody>
            <a:bodyPr lIns="50800" tIns="50800" rIns="50800" bIns="50800" rtlCol="0" anchor="ctr"/>
            <a:lstStyle/>
            <a:p>
              <a:pPr algn="l">
                <a:lnSpc>
                  <a:spcPts val="2284"/>
                </a:lnSpc>
              </a:pPr>
              <a:endParaRPr/>
            </a:p>
          </p:txBody>
        </p:sp>
      </p:grpSp>
      <p:sp>
        <p:nvSpPr>
          <p:cNvPr id="6" name="TextBox 6"/>
          <p:cNvSpPr txBox="1"/>
          <p:nvPr/>
        </p:nvSpPr>
        <p:spPr>
          <a:xfrm>
            <a:off x="1028700" y="3194789"/>
            <a:ext cx="14220772" cy="5487035"/>
          </a:xfrm>
          <a:prstGeom prst="rect">
            <a:avLst/>
          </a:prstGeom>
        </p:spPr>
        <p:txBody>
          <a:bodyPr lIns="0" tIns="0" rIns="0" bIns="0" rtlCol="0" anchor="t">
            <a:spAutoFit/>
          </a:bodyPr>
          <a:lstStyle/>
          <a:p>
            <a:pPr algn="l">
              <a:lnSpc>
                <a:spcPts val="3640"/>
              </a:lnSpc>
              <a:spcBef>
                <a:spcPct val="0"/>
              </a:spcBef>
            </a:pPr>
            <a:r>
              <a:rPr lang="en-US" sz="2600">
                <a:solidFill>
                  <a:srgbClr val="355989"/>
                </a:solidFill>
                <a:latin typeface="Poppins Bold"/>
                <a:ea typeface="Poppins Bold"/>
                <a:cs typeface="Poppins Bold"/>
                <a:sym typeface="Poppins Bold"/>
              </a:rPr>
              <a:t>IAQP delivers the following benefits: </a:t>
            </a:r>
          </a:p>
          <a:p>
            <a:pPr algn="l">
              <a:lnSpc>
                <a:spcPts val="3640"/>
              </a:lnSpc>
              <a:spcBef>
                <a:spcPct val="0"/>
              </a:spcBef>
            </a:pPr>
            <a:endParaRPr lang="en-US" sz="2600">
              <a:solidFill>
                <a:srgbClr val="355989"/>
              </a:solidFill>
              <a:latin typeface="Poppins Bold"/>
              <a:ea typeface="Poppins Bold"/>
              <a:cs typeface="Poppins Bold"/>
              <a:sym typeface="Poppins Bold"/>
            </a:endParaRPr>
          </a:p>
          <a:p>
            <a:pPr marL="561341" lvl="1" indent="-280670" algn="l">
              <a:lnSpc>
                <a:spcPts val="3640"/>
              </a:lnSpc>
              <a:buFont typeface="Arial"/>
              <a:buChar char="•"/>
            </a:pPr>
            <a:r>
              <a:rPr lang="en-US" sz="2600">
                <a:solidFill>
                  <a:srgbClr val="1D326B"/>
                </a:solidFill>
                <a:latin typeface="Poppins"/>
                <a:ea typeface="Poppins"/>
                <a:cs typeface="Poppins"/>
                <a:sym typeface="Poppins"/>
              </a:rPr>
              <a:t>Reduced HVAC energy consumption in hot and cold climates, which</a:t>
            </a:r>
            <a:r>
              <a:rPr lang="en-US" sz="2600">
                <a:solidFill>
                  <a:srgbClr val="355989"/>
                </a:solidFill>
                <a:latin typeface="Poppins"/>
                <a:ea typeface="Poppins"/>
                <a:cs typeface="Poppins"/>
                <a:sym typeface="Poppins"/>
              </a:rPr>
              <a:t> </a:t>
            </a:r>
            <a:r>
              <a:rPr lang="en-US" sz="2600">
                <a:solidFill>
                  <a:srgbClr val="659962"/>
                </a:solidFill>
                <a:latin typeface="Poppins"/>
                <a:ea typeface="Poppins"/>
                <a:cs typeface="Poppins"/>
                <a:sym typeface="Poppins"/>
              </a:rPr>
              <a:t>reduces carbon emissions and saves money.</a:t>
            </a:r>
          </a:p>
          <a:p>
            <a:pPr algn="l">
              <a:lnSpc>
                <a:spcPts val="3640"/>
              </a:lnSpc>
            </a:pPr>
            <a:endParaRPr lang="en-US" sz="2600">
              <a:solidFill>
                <a:srgbClr val="659962"/>
              </a:solidFill>
              <a:latin typeface="Poppins"/>
              <a:ea typeface="Poppins"/>
              <a:cs typeface="Poppins"/>
              <a:sym typeface="Poppins"/>
            </a:endParaRPr>
          </a:p>
          <a:p>
            <a:pPr marL="561341" lvl="1" indent="-280670" algn="l">
              <a:lnSpc>
                <a:spcPts val="3640"/>
              </a:lnSpc>
              <a:buFont typeface="Arial"/>
              <a:buChar char="•"/>
            </a:pPr>
            <a:r>
              <a:rPr lang="en-US" sz="2600">
                <a:solidFill>
                  <a:srgbClr val="659962"/>
                </a:solidFill>
                <a:latin typeface="Poppins"/>
                <a:ea typeface="Poppins"/>
                <a:cs typeface="Poppins"/>
                <a:sym typeface="Poppins"/>
              </a:rPr>
              <a:t>Improved indoor air quality</a:t>
            </a:r>
            <a:r>
              <a:rPr lang="en-US" sz="2600">
                <a:solidFill>
                  <a:srgbClr val="355989"/>
                </a:solidFill>
                <a:latin typeface="Poppins"/>
                <a:ea typeface="Poppins"/>
                <a:cs typeface="Poppins"/>
                <a:sym typeface="Poppins"/>
              </a:rPr>
              <a:t> </a:t>
            </a:r>
            <a:r>
              <a:rPr lang="en-US" sz="2600">
                <a:solidFill>
                  <a:srgbClr val="1D326B"/>
                </a:solidFill>
                <a:latin typeface="Poppins"/>
                <a:ea typeface="Poppins"/>
                <a:cs typeface="Poppins"/>
                <a:sym typeface="Poppins"/>
              </a:rPr>
              <a:t>by removing contaminants from indoor spaces and</a:t>
            </a:r>
            <a:r>
              <a:rPr lang="en-US" sz="2600">
                <a:solidFill>
                  <a:srgbClr val="355989"/>
                </a:solidFill>
                <a:latin typeface="Poppins"/>
                <a:ea typeface="Poppins"/>
                <a:cs typeface="Poppins"/>
                <a:sym typeface="Poppins"/>
              </a:rPr>
              <a:t> </a:t>
            </a:r>
            <a:r>
              <a:rPr lang="en-US" sz="2600">
                <a:solidFill>
                  <a:srgbClr val="659962"/>
                </a:solidFill>
                <a:latin typeface="Poppins"/>
                <a:ea typeface="Poppins"/>
                <a:cs typeface="Poppins"/>
                <a:sym typeface="Poppins"/>
              </a:rPr>
              <a:t>reducing the intake of polluted outside air.</a:t>
            </a:r>
          </a:p>
          <a:p>
            <a:pPr algn="l">
              <a:lnSpc>
                <a:spcPts val="3640"/>
              </a:lnSpc>
            </a:pPr>
            <a:endParaRPr lang="en-US" sz="2600">
              <a:solidFill>
                <a:srgbClr val="659962"/>
              </a:solidFill>
              <a:latin typeface="Poppins"/>
              <a:ea typeface="Poppins"/>
              <a:cs typeface="Poppins"/>
              <a:sym typeface="Poppins"/>
            </a:endParaRPr>
          </a:p>
          <a:p>
            <a:pPr marL="561341" lvl="1" indent="-280670" algn="l">
              <a:lnSpc>
                <a:spcPts val="3640"/>
              </a:lnSpc>
              <a:buFont typeface="Arial"/>
              <a:buChar char="•"/>
            </a:pPr>
            <a:r>
              <a:rPr lang="en-US" sz="2600">
                <a:solidFill>
                  <a:srgbClr val="659962"/>
                </a:solidFill>
                <a:latin typeface="Poppins"/>
                <a:ea typeface="Poppins"/>
                <a:cs typeface="Poppins"/>
                <a:sym typeface="Poppins"/>
              </a:rPr>
              <a:t>Lower capital costs </a:t>
            </a:r>
            <a:r>
              <a:rPr lang="en-US" sz="2600">
                <a:solidFill>
                  <a:srgbClr val="1D326B"/>
                </a:solidFill>
                <a:latin typeface="Poppins"/>
                <a:ea typeface="Poppins"/>
                <a:cs typeface="Poppins"/>
                <a:sym typeface="Poppins"/>
              </a:rPr>
              <a:t>from downsizing new HVAC equipment based on lower outside air requirements.</a:t>
            </a:r>
          </a:p>
          <a:p>
            <a:pPr algn="l">
              <a:lnSpc>
                <a:spcPts val="3640"/>
              </a:lnSpc>
            </a:pPr>
            <a:endParaRPr lang="en-US" sz="2600">
              <a:solidFill>
                <a:srgbClr val="1D326B"/>
              </a:solidFill>
              <a:latin typeface="Poppins"/>
              <a:ea typeface="Poppins"/>
              <a:cs typeface="Poppins"/>
              <a:sym typeface="Poppins"/>
            </a:endParaRPr>
          </a:p>
          <a:p>
            <a:pPr marL="561341" lvl="1" indent="-280670" algn="l">
              <a:lnSpc>
                <a:spcPts val="3640"/>
              </a:lnSpc>
              <a:buFont typeface="Arial"/>
              <a:buChar char="•"/>
            </a:pPr>
            <a:r>
              <a:rPr lang="en-US" sz="2600">
                <a:solidFill>
                  <a:srgbClr val="659962"/>
                </a:solidFill>
                <a:latin typeface="Poppins"/>
                <a:ea typeface="Poppins"/>
                <a:cs typeface="Poppins"/>
                <a:sym typeface="Poppins"/>
              </a:rPr>
              <a:t>Compliance</a:t>
            </a:r>
            <a:r>
              <a:rPr lang="en-US" sz="2600">
                <a:solidFill>
                  <a:srgbClr val="355989"/>
                </a:solidFill>
                <a:latin typeface="Poppins"/>
                <a:ea typeface="Poppins"/>
                <a:cs typeface="Poppins"/>
                <a:sym typeface="Poppins"/>
              </a:rPr>
              <a:t> </a:t>
            </a:r>
            <a:r>
              <a:rPr lang="en-US" sz="2600">
                <a:solidFill>
                  <a:srgbClr val="1D326B"/>
                </a:solidFill>
                <a:latin typeface="Poppins"/>
                <a:ea typeface="Poppins"/>
                <a:cs typeface="Poppins"/>
                <a:sym typeface="Poppins"/>
              </a:rPr>
              <a:t>with local codes, IMC, LEED.</a:t>
            </a:r>
          </a:p>
        </p:txBody>
      </p:sp>
      <p:grpSp>
        <p:nvGrpSpPr>
          <p:cNvPr id="7" name="Group 7"/>
          <p:cNvGrpSpPr/>
          <p:nvPr/>
        </p:nvGrpSpPr>
        <p:grpSpPr>
          <a:xfrm>
            <a:off x="1028700" y="5376523"/>
            <a:ext cx="17864850" cy="1190241"/>
            <a:chOff x="0" y="0"/>
            <a:chExt cx="4705146" cy="313479"/>
          </a:xfrm>
        </p:grpSpPr>
        <p:sp>
          <p:nvSpPr>
            <p:cNvPr id="8" name="Freeform 8"/>
            <p:cNvSpPr/>
            <p:nvPr/>
          </p:nvSpPr>
          <p:spPr>
            <a:xfrm>
              <a:off x="0" y="0"/>
              <a:ext cx="4705146" cy="313479"/>
            </a:xfrm>
            <a:custGeom>
              <a:avLst/>
              <a:gdLst/>
              <a:ahLst/>
              <a:cxnLst/>
              <a:rect l="l" t="t" r="r" b="b"/>
              <a:pathLst>
                <a:path w="4705146" h="313479">
                  <a:moveTo>
                    <a:pt x="0" y="0"/>
                  </a:moveTo>
                  <a:lnTo>
                    <a:pt x="4705146" y="0"/>
                  </a:lnTo>
                  <a:lnTo>
                    <a:pt x="4705146" y="313479"/>
                  </a:lnTo>
                  <a:lnTo>
                    <a:pt x="0" y="313479"/>
                  </a:lnTo>
                  <a:close/>
                </a:path>
              </a:pathLst>
            </a:custGeom>
            <a:solidFill>
              <a:srgbClr val="355989">
                <a:alpha val="29804"/>
              </a:srgbClr>
            </a:solidFill>
          </p:spPr>
          <p:txBody>
            <a:bodyPr/>
            <a:lstStyle/>
            <a:p>
              <a:endParaRPr lang="en-US"/>
            </a:p>
          </p:txBody>
        </p:sp>
        <p:sp>
          <p:nvSpPr>
            <p:cNvPr id="9" name="TextBox 9"/>
            <p:cNvSpPr txBox="1"/>
            <p:nvPr/>
          </p:nvSpPr>
          <p:spPr>
            <a:xfrm>
              <a:off x="0" y="0"/>
              <a:ext cx="4705146" cy="313479"/>
            </a:xfrm>
            <a:prstGeom prst="rect">
              <a:avLst/>
            </a:prstGeom>
          </p:spPr>
          <p:txBody>
            <a:bodyPr lIns="50800" tIns="50800" rIns="50800" bIns="50800" rtlCol="0" anchor="ctr"/>
            <a:lstStyle/>
            <a:p>
              <a:pPr algn="l">
                <a:lnSpc>
                  <a:spcPts val="2284"/>
                </a:lnSpc>
              </a:pPr>
              <a:endParaRPr/>
            </a:p>
          </p:txBody>
        </p:sp>
      </p:grpSp>
      <p:grpSp>
        <p:nvGrpSpPr>
          <p:cNvPr id="10" name="Group 10"/>
          <p:cNvGrpSpPr/>
          <p:nvPr/>
        </p:nvGrpSpPr>
        <p:grpSpPr>
          <a:xfrm>
            <a:off x="1028700" y="6747740"/>
            <a:ext cx="17864850" cy="1190241"/>
            <a:chOff x="0" y="0"/>
            <a:chExt cx="4705146" cy="313479"/>
          </a:xfrm>
        </p:grpSpPr>
        <p:sp>
          <p:nvSpPr>
            <p:cNvPr id="11" name="Freeform 11"/>
            <p:cNvSpPr/>
            <p:nvPr/>
          </p:nvSpPr>
          <p:spPr>
            <a:xfrm>
              <a:off x="0" y="0"/>
              <a:ext cx="4705146" cy="313479"/>
            </a:xfrm>
            <a:custGeom>
              <a:avLst/>
              <a:gdLst/>
              <a:ahLst/>
              <a:cxnLst/>
              <a:rect l="l" t="t" r="r" b="b"/>
              <a:pathLst>
                <a:path w="4705146" h="313479">
                  <a:moveTo>
                    <a:pt x="0" y="0"/>
                  </a:moveTo>
                  <a:lnTo>
                    <a:pt x="4705146" y="0"/>
                  </a:lnTo>
                  <a:lnTo>
                    <a:pt x="4705146" y="313479"/>
                  </a:lnTo>
                  <a:lnTo>
                    <a:pt x="0" y="313479"/>
                  </a:lnTo>
                  <a:close/>
                </a:path>
              </a:pathLst>
            </a:custGeom>
            <a:solidFill>
              <a:srgbClr val="355989">
                <a:alpha val="22745"/>
              </a:srgbClr>
            </a:solidFill>
          </p:spPr>
          <p:txBody>
            <a:bodyPr/>
            <a:lstStyle/>
            <a:p>
              <a:endParaRPr lang="en-US"/>
            </a:p>
          </p:txBody>
        </p:sp>
        <p:sp>
          <p:nvSpPr>
            <p:cNvPr id="12" name="TextBox 12"/>
            <p:cNvSpPr txBox="1"/>
            <p:nvPr/>
          </p:nvSpPr>
          <p:spPr>
            <a:xfrm>
              <a:off x="0" y="0"/>
              <a:ext cx="4705146" cy="313479"/>
            </a:xfrm>
            <a:prstGeom prst="rect">
              <a:avLst/>
            </a:prstGeom>
          </p:spPr>
          <p:txBody>
            <a:bodyPr lIns="50800" tIns="50800" rIns="50800" bIns="50800" rtlCol="0" anchor="ctr"/>
            <a:lstStyle/>
            <a:p>
              <a:pPr algn="l">
                <a:lnSpc>
                  <a:spcPts val="2284"/>
                </a:lnSpc>
              </a:pPr>
              <a:endParaRPr/>
            </a:p>
          </p:txBody>
        </p:sp>
      </p:grpSp>
      <p:grpSp>
        <p:nvGrpSpPr>
          <p:cNvPr id="13" name="Group 13"/>
          <p:cNvGrpSpPr/>
          <p:nvPr/>
        </p:nvGrpSpPr>
        <p:grpSpPr>
          <a:xfrm>
            <a:off x="1028700" y="8068059"/>
            <a:ext cx="17864850" cy="1190241"/>
            <a:chOff x="0" y="0"/>
            <a:chExt cx="4705146" cy="313479"/>
          </a:xfrm>
        </p:grpSpPr>
        <p:sp>
          <p:nvSpPr>
            <p:cNvPr id="14" name="Freeform 14"/>
            <p:cNvSpPr/>
            <p:nvPr/>
          </p:nvSpPr>
          <p:spPr>
            <a:xfrm>
              <a:off x="0" y="0"/>
              <a:ext cx="4705146" cy="313479"/>
            </a:xfrm>
            <a:custGeom>
              <a:avLst/>
              <a:gdLst/>
              <a:ahLst/>
              <a:cxnLst/>
              <a:rect l="l" t="t" r="r" b="b"/>
              <a:pathLst>
                <a:path w="4705146" h="313479">
                  <a:moveTo>
                    <a:pt x="0" y="0"/>
                  </a:moveTo>
                  <a:lnTo>
                    <a:pt x="4705146" y="0"/>
                  </a:lnTo>
                  <a:lnTo>
                    <a:pt x="4705146" y="313479"/>
                  </a:lnTo>
                  <a:lnTo>
                    <a:pt x="0" y="313479"/>
                  </a:lnTo>
                  <a:close/>
                </a:path>
              </a:pathLst>
            </a:custGeom>
            <a:solidFill>
              <a:srgbClr val="355989">
                <a:alpha val="14902"/>
              </a:srgbClr>
            </a:solidFill>
          </p:spPr>
          <p:txBody>
            <a:bodyPr/>
            <a:lstStyle/>
            <a:p>
              <a:endParaRPr lang="en-US"/>
            </a:p>
          </p:txBody>
        </p:sp>
        <p:sp>
          <p:nvSpPr>
            <p:cNvPr id="15" name="TextBox 15"/>
            <p:cNvSpPr txBox="1"/>
            <p:nvPr/>
          </p:nvSpPr>
          <p:spPr>
            <a:xfrm>
              <a:off x="0" y="0"/>
              <a:ext cx="4705146" cy="313479"/>
            </a:xfrm>
            <a:prstGeom prst="rect">
              <a:avLst/>
            </a:prstGeom>
          </p:spPr>
          <p:txBody>
            <a:bodyPr lIns="50800" tIns="50800" rIns="50800" bIns="50800" rtlCol="0" anchor="ctr"/>
            <a:lstStyle/>
            <a:p>
              <a:pPr algn="l">
                <a:lnSpc>
                  <a:spcPts val="2284"/>
                </a:lnSpc>
              </a:pPr>
              <a:endParaRPr/>
            </a:p>
          </p:txBody>
        </p:sp>
      </p:grpSp>
      <p:sp>
        <p:nvSpPr>
          <p:cNvPr id="16" name="TextBox 16"/>
          <p:cNvSpPr txBox="1"/>
          <p:nvPr/>
        </p:nvSpPr>
        <p:spPr>
          <a:xfrm>
            <a:off x="1028700" y="1751207"/>
            <a:ext cx="16043523" cy="915036"/>
          </a:xfrm>
          <a:prstGeom prst="rect">
            <a:avLst/>
          </a:prstGeom>
        </p:spPr>
        <p:txBody>
          <a:bodyPr lIns="0" tIns="0" rIns="0" bIns="0" rtlCol="0" anchor="t">
            <a:spAutoFit/>
          </a:bodyPr>
          <a:lstStyle/>
          <a:p>
            <a:pPr algn="l">
              <a:lnSpc>
                <a:spcPts val="3639"/>
              </a:lnSpc>
            </a:pPr>
            <a:r>
              <a:rPr lang="en-US" sz="2599">
                <a:solidFill>
                  <a:srgbClr val="355989"/>
                </a:solidFill>
                <a:latin typeface="Poppins"/>
                <a:ea typeface="Poppins"/>
                <a:cs typeface="Poppins"/>
                <a:sym typeface="Poppins"/>
              </a:rPr>
              <a:t>IAQP 2022 has been updated to make it easier to comply by specifying most of the variables needed to calculate the combination of outdoor air and air cleaning quantities.</a:t>
            </a:r>
          </a:p>
        </p:txBody>
      </p:sp>
      <p:sp>
        <p:nvSpPr>
          <p:cNvPr id="17" name="TextBox 17"/>
          <p:cNvSpPr txBox="1"/>
          <p:nvPr/>
        </p:nvSpPr>
        <p:spPr>
          <a:xfrm>
            <a:off x="17831874" y="9829944"/>
            <a:ext cx="244619"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111" r="-111"/>
            </a:stretch>
          </a:blipFill>
        </p:spPr>
        <p:txBody>
          <a:bodyPr/>
          <a:lstStyle/>
          <a:p>
            <a:endParaRPr lang="en-US"/>
          </a:p>
        </p:txBody>
      </p:sp>
      <p:grpSp>
        <p:nvGrpSpPr>
          <p:cNvPr id="3" name="Group 3"/>
          <p:cNvGrpSpPr/>
          <p:nvPr/>
        </p:nvGrpSpPr>
        <p:grpSpPr>
          <a:xfrm>
            <a:off x="742950" y="7719530"/>
            <a:ext cx="17864850" cy="1761741"/>
            <a:chOff x="0" y="0"/>
            <a:chExt cx="4705146" cy="463998"/>
          </a:xfrm>
        </p:grpSpPr>
        <p:sp>
          <p:nvSpPr>
            <p:cNvPr id="4" name="Freeform 4"/>
            <p:cNvSpPr/>
            <p:nvPr/>
          </p:nvSpPr>
          <p:spPr>
            <a:xfrm>
              <a:off x="0" y="0"/>
              <a:ext cx="4705146" cy="463998"/>
            </a:xfrm>
            <a:custGeom>
              <a:avLst/>
              <a:gdLst/>
              <a:ahLst/>
              <a:cxnLst/>
              <a:rect l="l" t="t" r="r" b="b"/>
              <a:pathLst>
                <a:path w="4705146" h="463998">
                  <a:moveTo>
                    <a:pt x="0" y="0"/>
                  </a:moveTo>
                  <a:lnTo>
                    <a:pt x="4705146" y="0"/>
                  </a:lnTo>
                  <a:lnTo>
                    <a:pt x="4705146" y="463998"/>
                  </a:lnTo>
                  <a:lnTo>
                    <a:pt x="0" y="463998"/>
                  </a:lnTo>
                  <a:close/>
                </a:path>
              </a:pathLst>
            </a:custGeom>
            <a:solidFill>
              <a:srgbClr val="355989">
                <a:alpha val="64706"/>
              </a:srgbClr>
            </a:solidFill>
          </p:spPr>
          <p:txBody>
            <a:bodyPr/>
            <a:lstStyle/>
            <a:p>
              <a:endParaRPr lang="en-US"/>
            </a:p>
          </p:txBody>
        </p:sp>
        <p:sp>
          <p:nvSpPr>
            <p:cNvPr id="5" name="TextBox 5"/>
            <p:cNvSpPr txBox="1"/>
            <p:nvPr/>
          </p:nvSpPr>
          <p:spPr>
            <a:xfrm>
              <a:off x="0" y="0"/>
              <a:ext cx="4705146" cy="463998"/>
            </a:xfrm>
            <a:prstGeom prst="rect">
              <a:avLst/>
            </a:prstGeom>
          </p:spPr>
          <p:txBody>
            <a:bodyPr lIns="50800" tIns="50800" rIns="50800" bIns="50800" rtlCol="0" anchor="ctr"/>
            <a:lstStyle/>
            <a:p>
              <a:pPr algn="l">
                <a:lnSpc>
                  <a:spcPts val="2284"/>
                </a:lnSpc>
              </a:pPr>
              <a:endParaRPr/>
            </a:p>
          </p:txBody>
        </p:sp>
      </p:grpSp>
      <p:sp>
        <p:nvSpPr>
          <p:cNvPr id="6" name="TextBox 6"/>
          <p:cNvSpPr txBox="1"/>
          <p:nvPr/>
        </p:nvSpPr>
        <p:spPr>
          <a:xfrm>
            <a:off x="1028700" y="7835898"/>
            <a:ext cx="15614196" cy="1422402"/>
          </a:xfrm>
          <a:prstGeom prst="rect">
            <a:avLst/>
          </a:prstGeom>
        </p:spPr>
        <p:txBody>
          <a:bodyPr lIns="0" tIns="0" rIns="0" bIns="0" rtlCol="0" anchor="t">
            <a:spAutoFit/>
          </a:bodyPr>
          <a:lstStyle/>
          <a:p>
            <a:pPr algn="l">
              <a:lnSpc>
                <a:spcPts val="5599"/>
              </a:lnSpc>
            </a:pPr>
            <a:r>
              <a:rPr lang="en-US" sz="3999">
                <a:solidFill>
                  <a:srgbClr val="FFFFFF"/>
                </a:solidFill>
                <a:latin typeface="Poppins Bold"/>
                <a:ea typeface="Poppins Bold"/>
                <a:cs typeface="Poppins Bold"/>
                <a:sym typeface="Poppins Bold"/>
              </a:rPr>
              <a:t>There have been no solutions available to enable the design of IAQP and energy savings... until now</a:t>
            </a:r>
          </a:p>
        </p:txBody>
      </p:sp>
      <p:sp>
        <p:nvSpPr>
          <p:cNvPr id="7" name="TextBox 7"/>
          <p:cNvSpPr txBox="1"/>
          <p:nvPr/>
        </p:nvSpPr>
        <p:spPr>
          <a:xfrm>
            <a:off x="17831941" y="9829944"/>
            <a:ext cx="244484"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13500" y="305372"/>
            <a:ext cx="17763243" cy="1999963"/>
            <a:chOff x="0" y="0"/>
            <a:chExt cx="4678385" cy="526739"/>
          </a:xfrm>
        </p:grpSpPr>
        <p:sp>
          <p:nvSpPr>
            <p:cNvPr id="4" name="Freeform 4"/>
            <p:cNvSpPr/>
            <p:nvPr/>
          </p:nvSpPr>
          <p:spPr>
            <a:xfrm>
              <a:off x="0" y="0"/>
              <a:ext cx="4678385" cy="526739"/>
            </a:xfrm>
            <a:custGeom>
              <a:avLst/>
              <a:gdLst/>
              <a:ahLst/>
              <a:cxnLst/>
              <a:rect l="l" t="t" r="r" b="b"/>
              <a:pathLst>
                <a:path w="4678385" h="526739">
                  <a:moveTo>
                    <a:pt x="0" y="0"/>
                  </a:moveTo>
                  <a:lnTo>
                    <a:pt x="4678385" y="0"/>
                  </a:lnTo>
                  <a:lnTo>
                    <a:pt x="4678385" y="526739"/>
                  </a:lnTo>
                  <a:lnTo>
                    <a:pt x="0" y="526739"/>
                  </a:lnTo>
                  <a:close/>
                </a:path>
              </a:pathLst>
            </a:custGeom>
            <a:solidFill>
              <a:srgbClr val="547A96">
                <a:alpha val="63922"/>
              </a:srgbClr>
            </a:solidFill>
          </p:spPr>
          <p:txBody>
            <a:bodyPr/>
            <a:lstStyle/>
            <a:p>
              <a:endParaRPr lang="en-US"/>
            </a:p>
          </p:txBody>
        </p:sp>
        <p:sp>
          <p:nvSpPr>
            <p:cNvPr id="5" name="TextBox 5"/>
            <p:cNvSpPr txBox="1"/>
            <p:nvPr/>
          </p:nvSpPr>
          <p:spPr>
            <a:xfrm>
              <a:off x="0" y="-47625"/>
              <a:ext cx="4678385" cy="574364"/>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563935" y="428182"/>
            <a:ext cx="17160130" cy="1754342"/>
          </a:xfrm>
          <a:prstGeom prst="rect">
            <a:avLst/>
          </a:prstGeom>
        </p:spPr>
        <p:txBody>
          <a:bodyPr lIns="0" tIns="0" rIns="0" bIns="0" rtlCol="0" anchor="t">
            <a:spAutoFit/>
          </a:bodyPr>
          <a:lstStyle/>
          <a:p>
            <a:pPr algn="ctr">
              <a:lnSpc>
                <a:spcPts val="4620"/>
              </a:lnSpc>
            </a:pPr>
            <a:r>
              <a:rPr lang="en-US" sz="3300" dirty="0">
                <a:solidFill>
                  <a:srgbClr val="FFFFFF"/>
                </a:solidFill>
                <a:latin typeface="Poppins Bold"/>
                <a:ea typeface="Poppins Bold"/>
                <a:cs typeface="Poppins Bold"/>
                <a:sym typeface="Poppins Bold"/>
              </a:rPr>
              <a:t>AirBox High Volume Purifiers (HVP) are efficient and powerful air purifiers that utilize HEPA and Gaseous Adsorbent Filtration technology to clean the air in challenging environments effectively.</a:t>
            </a:r>
          </a:p>
        </p:txBody>
      </p:sp>
      <p:sp>
        <p:nvSpPr>
          <p:cNvPr id="7" name="TextBox 7"/>
          <p:cNvSpPr txBox="1"/>
          <p:nvPr/>
        </p:nvSpPr>
        <p:spPr>
          <a:xfrm>
            <a:off x="17724065" y="9867900"/>
            <a:ext cx="353037"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0" t="-875" b="-875"/>
            </a:stretch>
          </a:blipFill>
        </p:spPr>
        <p:txBody>
          <a:bodyPr/>
          <a:lstStyle/>
          <a:p>
            <a:endParaRPr lang="en-US"/>
          </a:p>
        </p:txBody>
      </p:sp>
      <p:sp>
        <p:nvSpPr>
          <p:cNvPr id="3" name="TextBox 3"/>
          <p:cNvSpPr txBox="1"/>
          <p:nvPr/>
        </p:nvSpPr>
        <p:spPr>
          <a:xfrm>
            <a:off x="3907470" y="1438538"/>
            <a:ext cx="10473060" cy="1822835"/>
          </a:xfrm>
          <a:prstGeom prst="rect">
            <a:avLst/>
          </a:prstGeom>
        </p:spPr>
        <p:txBody>
          <a:bodyPr lIns="0" tIns="0" rIns="0" bIns="0" rtlCol="0" anchor="t">
            <a:spAutoFit/>
          </a:bodyPr>
          <a:lstStyle/>
          <a:p>
            <a:pPr algn="ctr">
              <a:lnSpc>
                <a:spcPts val="7121"/>
              </a:lnSpc>
            </a:pPr>
            <a:r>
              <a:rPr lang="en-US" sz="5086">
                <a:solidFill>
                  <a:srgbClr val="000000"/>
                </a:solidFill>
                <a:latin typeface="Poppins Bold"/>
                <a:ea typeface="Poppins Bold"/>
                <a:cs typeface="Poppins Bold"/>
                <a:sym typeface="Poppins Bold"/>
              </a:rPr>
              <a:t>Introducing the biggest thing in indoor air purification. Literally.</a:t>
            </a:r>
          </a:p>
        </p:txBody>
      </p:sp>
      <p:sp>
        <p:nvSpPr>
          <p:cNvPr id="4" name="TextBox 4"/>
          <p:cNvSpPr txBox="1"/>
          <p:nvPr/>
        </p:nvSpPr>
        <p:spPr>
          <a:xfrm>
            <a:off x="2198672" y="8871903"/>
            <a:ext cx="13890656" cy="635000"/>
          </a:xfrm>
          <a:prstGeom prst="rect">
            <a:avLst/>
          </a:prstGeom>
        </p:spPr>
        <p:txBody>
          <a:bodyPr lIns="0" tIns="0" rIns="0" bIns="0" rtlCol="0" anchor="t">
            <a:spAutoFit/>
          </a:bodyPr>
          <a:lstStyle/>
          <a:p>
            <a:pPr algn="ctr">
              <a:lnSpc>
                <a:spcPts val="4900"/>
              </a:lnSpc>
            </a:pPr>
            <a:r>
              <a:rPr lang="en-US" sz="3500">
                <a:solidFill>
                  <a:srgbClr val="FFFFFF"/>
                </a:solidFill>
                <a:latin typeface="Poppins Bold"/>
                <a:ea typeface="Poppins Bold"/>
                <a:cs typeface="Poppins Bold"/>
                <a:sym typeface="Poppins Bold"/>
              </a:rPr>
              <a:t>Integrated high volume air purification has arrived.</a:t>
            </a:r>
          </a:p>
        </p:txBody>
      </p:sp>
      <p:sp>
        <p:nvSpPr>
          <p:cNvPr id="5" name="TextBox 5"/>
          <p:cNvSpPr txBox="1"/>
          <p:nvPr/>
        </p:nvSpPr>
        <p:spPr>
          <a:xfrm>
            <a:off x="17830800" y="9867900"/>
            <a:ext cx="237304"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9258300"/>
            <a:ext cx="18288000" cy="1028700"/>
            <a:chOff x="0" y="0"/>
            <a:chExt cx="4816593" cy="270933"/>
          </a:xfrm>
        </p:grpSpPr>
        <p:sp>
          <p:nvSpPr>
            <p:cNvPr id="4" name="Freeform 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547A96">
                <a:alpha val="80000"/>
              </a:srgbClr>
            </a:solidFill>
          </p:spPr>
          <p:txBody>
            <a:bodyPr/>
            <a:lstStyle/>
            <a:p>
              <a:endParaRPr lang="en-US"/>
            </a:p>
          </p:txBody>
        </p:sp>
        <p:sp>
          <p:nvSpPr>
            <p:cNvPr id="5" name="TextBox 5"/>
            <p:cNvSpPr txBox="1"/>
            <p:nvPr/>
          </p:nvSpPr>
          <p:spPr>
            <a:xfrm>
              <a:off x="0" y="-47625"/>
              <a:ext cx="4816593" cy="318558"/>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180877" y="9402922"/>
            <a:ext cx="15926246" cy="592400"/>
          </a:xfrm>
          <a:prstGeom prst="rect">
            <a:avLst/>
          </a:prstGeom>
        </p:spPr>
        <p:txBody>
          <a:bodyPr lIns="0" tIns="0" rIns="0" bIns="0" rtlCol="0" anchor="t">
            <a:spAutoFit/>
          </a:bodyPr>
          <a:lstStyle/>
          <a:p>
            <a:pPr algn="ctr">
              <a:lnSpc>
                <a:spcPts val="4620"/>
              </a:lnSpc>
            </a:pPr>
            <a:r>
              <a:rPr lang="en-US" sz="3300">
                <a:solidFill>
                  <a:srgbClr val="FFFFFF"/>
                </a:solidFill>
                <a:latin typeface="Poppins Bold"/>
                <a:ea typeface="Poppins Bold"/>
                <a:cs typeface="Poppins Bold"/>
                <a:sym typeface="Poppins Bold"/>
              </a:rPr>
              <a:t>Integrated High Volume Purifiers can clean your air and save you money  </a:t>
            </a:r>
          </a:p>
        </p:txBody>
      </p:sp>
      <p:sp>
        <p:nvSpPr>
          <p:cNvPr id="7" name="TextBox 7"/>
          <p:cNvSpPr txBox="1"/>
          <p:nvPr/>
        </p:nvSpPr>
        <p:spPr>
          <a:xfrm>
            <a:off x="17678401" y="9867900"/>
            <a:ext cx="398296" cy="26898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Poppins"/>
                <a:ea typeface="Poppins"/>
                <a:cs typeface="Poppins"/>
                <a:sym typeface="Poppins"/>
              </a:rPr>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8876" y="5977507"/>
            <a:ext cx="9161524" cy="3491085"/>
            <a:chOff x="0" y="0"/>
            <a:chExt cx="12215365" cy="4654780"/>
          </a:xfrm>
        </p:grpSpPr>
        <p:sp>
          <p:nvSpPr>
            <p:cNvPr id="3" name="Freeform 3"/>
            <p:cNvSpPr/>
            <p:nvPr/>
          </p:nvSpPr>
          <p:spPr>
            <a:xfrm>
              <a:off x="0" y="1208889"/>
              <a:ext cx="441539" cy="441539"/>
            </a:xfrm>
            <a:custGeom>
              <a:avLst/>
              <a:gdLst/>
              <a:ahLst/>
              <a:cxnLst/>
              <a:rect l="l" t="t" r="r" b="b"/>
              <a:pathLst>
                <a:path w="441539" h="441539">
                  <a:moveTo>
                    <a:pt x="0" y="0"/>
                  </a:moveTo>
                  <a:lnTo>
                    <a:pt x="441539" y="0"/>
                  </a:lnTo>
                  <a:lnTo>
                    <a:pt x="441539" y="441540"/>
                  </a:lnTo>
                  <a:lnTo>
                    <a:pt x="0" y="441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1800959"/>
              <a:ext cx="481439" cy="481439"/>
            </a:xfrm>
            <a:custGeom>
              <a:avLst/>
              <a:gdLst/>
              <a:ahLst/>
              <a:cxnLst/>
              <a:rect l="l" t="t" r="r" b="b"/>
              <a:pathLst>
                <a:path w="481439" h="481439">
                  <a:moveTo>
                    <a:pt x="0" y="0"/>
                  </a:moveTo>
                  <a:lnTo>
                    <a:pt x="481439" y="0"/>
                  </a:lnTo>
                  <a:lnTo>
                    <a:pt x="481439" y="481439"/>
                  </a:lnTo>
                  <a:lnTo>
                    <a:pt x="0" y="481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2432928"/>
              <a:ext cx="461489" cy="461489"/>
            </a:xfrm>
            <a:custGeom>
              <a:avLst/>
              <a:gdLst/>
              <a:ahLst/>
              <a:cxnLst/>
              <a:rect l="l" t="t" r="r" b="b"/>
              <a:pathLst>
                <a:path w="461489" h="461489">
                  <a:moveTo>
                    <a:pt x="0" y="0"/>
                  </a:moveTo>
                  <a:lnTo>
                    <a:pt x="461489" y="0"/>
                  </a:lnTo>
                  <a:lnTo>
                    <a:pt x="461489" y="461489"/>
                  </a:lnTo>
                  <a:lnTo>
                    <a:pt x="0" y="461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0" y="3044947"/>
              <a:ext cx="465479" cy="465479"/>
            </a:xfrm>
            <a:custGeom>
              <a:avLst/>
              <a:gdLst/>
              <a:ahLst/>
              <a:cxnLst/>
              <a:rect l="l" t="t" r="r" b="b"/>
              <a:pathLst>
                <a:path w="465479" h="465479">
                  <a:moveTo>
                    <a:pt x="0" y="0"/>
                  </a:moveTo>
                  <a:lnTo>
                    <a:pt x="465479" y="0"/>
                  </a:lnTo>
                  <a:lnTo>
                    <a:pt x="465479" y="465480"/>
                  </a:lnTo>
                  <a:lnTo>
                    <a:pt x="0" y="465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3660957"/>
              <a:ext cx="425579" cy="425579"/>
            </a:xfrm>
            <a:custGeom>
              <a:avLst/>
              <a:gdLst/>
              <a:ahLst/>
              <a:cxnLst/>
              <a:rect l="l" t="t" r="r" b="b"/>
              <a:pathLst>
                <a:path w="425579" h="425579">
                  <a:moveTo>
                    <a:pt x="0" y="0"/>
                  </a:moveTo>
                  <a:lnTo>
                    <a:pt x="425579" y="0"/>
                  </a:lnTo>
                  <a:lnTo>
                    <a:pt x="425579" y="425579"/>
                  </a:lnTo>
                  <a:lnTo>
                    <a:pt x="0" y="4255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812195" y="-104775"/>
              <a:ext cx="11403170" cy="4759555"/>
            </a:xfrm>
            <a:prstGeom prst="rect">
              <a:avLst/>
            </a:prstGeom>
          </p:spPr>
          <p:txBody>
            <a:bodyPr lIns="0" tIns="0" rIns="0" bIns="0" rtlCol="0" anchor="t">
              <a:spAutoFit/>
            </a:bodyPr>
            <a:lstStyle/>
            <a:p>
              <a:pPr algn="l">
                <a:lnSpc>
                  <a:spcPts val="3561"/>
                </a:lnSpc>
              </a:pPr>
              <a:endParaRPr/>
            </a:p>
            <a:p>
              <a:pPr algn="l">
                <a:lnSpc>
                  <a:spcPts val="3561"/>
                </a:lnSpc>
              </a:pPr>
              <a:endParaRPr/>
            </a:p>
            <a:p>
              <a:pPr algn="l">
                <a:lnSpc>
                  <a:spcPts val="3561"/>
                </a:lnSpc>
              </a:pPr>
              <a:r>
                <a:rPr lang="en-US" sz="2225">
                  <a:solidFill>
                    <a:srgbClr val="355989"/>
                  </a:solidFill>
                  <a:latin typeface="Poppins"/>
                  <a:ea typeface="Poppins"/>
                  <a:cs typeface="Poppins"/>
                  <a:sym typeface="Poppins"/>
                </a:rPr>
                <a:t>ASHRAE Standard 241 Compliant</a:t>
              </a:r>
            </a:p>
            <a:p>
              <a:pPr algn="l">
                <a:lnSpc>
                  <a:spcPts val="3561"/>
                </a:lnSpc>
              </a:pPr>
              <a:r>
                <a:rPr lang="en-US" sz="2225">
                  <a:solidFill>
                    <a:srgbClr val="355989"/>
                  </a:solidFill>
                  <a:latin typeface="Poppins"/>
                  <a:ea typeface="Poppins"/>
                  <a:cs typeface="Poppins"/>
                  <a:sym typeface="Poppins"/>
                </a:rPr>
                <a:t>UL Listed</a:t>
              </a:r>
            </a:p>
            <a:p>
              <a:pPr algn="l">
                <a:lnSpc>
                  <a:spcPts val="3561"/>
                </a:lnSpc>
              </a:pPr>
              <a:r>
                <a:rPr lang="en-US" sz="2225">
                  <a:solidFill>
                    <a:srgbClr val="355989"/>
                  </a:solidFill>
                  <a:latin typeface="Poppins"/>
                  <a:ea typeface="Poppins"/>
                  <a:cs typeface="Poppins"/>
                  <a:sym typeface="Poppins"/>
                </a:rPr>
                <a:t>Certified HEPA Filtration in accordance to IEST Standards</a:t>
              </a:r>
            </a:p>
            <a:p>
              <a:pPr algn="l">
                <a:lnSpc>
                  <a:spcPts val="3561"/>
                </a:lnSpc>
              </a:pPr>
              <a:r>
                <a:rPr lang="en-US" sz="2225">
                  <a:solidFill>
                    <a:srgbClr val="355989"/>
                  </a:solidFill>
                  <a:latin typeface="Poppins"/>
                  <a:ea typeface="Poppins"/>
                  <a:cs typeface="Poppins"/>
                  <a:sym typeface="Poppins"/>
                </a:rPr>
                <a:t>Manufactured in an EPA Registered Establishment</a:t>
              </a:r>
            </a:p>
            <a:p>
              <a:pPr algn="l">
                <a:lnSpc>
                  <a:spcPts val="3561"/>
                </a:lnSpc>
              </a:pPr>
              <a:r>
                <a:rPr lang="en-US" sz="2225">
                  <a:solidFill>
                    <a:srgbClr val="355989"/>
                  </a:solidFill>
                  <a:latin typeface="Poppins"/>
                  <a:ea typeface="Poppins"/>
                  <a:cs typeface="Poppins"/>
                  <a:sym typeface="Poppins"/>
                </a:rPr>
                <a:t>Designed and Manufactured in the USA</a:t>
              </a:r>
            </a:p>
            <a:p>
              <a:pPr algn="ctr">
                <a:lnSpc>
                  <a:spcPts val="3561"/>
                </a:lnSpc>
              </a:pPr>
              <a:endParaRPr lang="en-US" sz="2225">
                <a:solidFill>
                  <a:srgbClr val="355989"/>
                </a:solidFill>
                <a:latin typeface="Poppins"/>
                <a:ea typeface="Poppins"/>
                <a:cs typeface="Poppins"/>
                <a:sym typeface="Poppins"/>
              </a:endParaRPr>
            </a:p>
          </p:txBody>
        </p:sp>
        <p:sp>
          <p:nvSpPr>
            <p:cNvPr id="9" name="TextBox 9"/>
            <p:cNvSpPr txBox="1"/>
            <p:nvPr/>
          </p:nvSpPr>
          <p:spPr>
            <a:xfrm>
              <a:off x="0" y="396546"/>
              <a:ext cx="7927156" cy="635669"/>
            </a:xfrm>
            <a:prstGeom prst="rect">
              <a:avLst/>
            </a:prstGeom>
          </p:spPr>
          <p:txBody>
            <a:bodyPr lIns="0" tIns="0" rIns="0" bIns="0" rtlCol="0" anchor="t">
              <a:spAutoFit/>
            </a:bodyPr>
            <a:lstStyle/>
            <a:p>
              <a:pPr algn="l">
                <a:lnSpc>
                  <a:spcPts val="3895"/>
                </a:lnSpc>
                <a:spcBef>
                  <a:spcPct val="0"/>
                </a:spcBef>
              </a:pPr>
              <a:r>
                <a:rPr lang="en-US" sz="2782">
                  <a:solidFill>
                    <a:srgbClr val="355989"/>
                  </a:solidFill>
                  <a:latin typeface="Poppins Medium"/>
                  <a:ea typeface="Poppins Medium"/>
                  <a:cs typeface="Poppins Medium"/>
                  <a:sym typeface="Poppins Medium"/>
                </a:rPr>
                <a:t>All AirBox final products are:</a:t>
              </a:r>
            </a:p>
          </p:txBody>
        </p:sp>
      </p:grpSp>
      <p:sp>
        <p:nvSpPr>
          <p:cNvPr id="10" name="Freeform 10"/>
          <p:cNvSpPr/>
          <p:nvPr/>
        </p:nvSpPr>
        <p:spPr>
          <a:xfrm>
            <a:off x="9144000" y="1028700"/>
            <a:ext cx="9415564" cy="6277043"/>
          </a:xfrm>
          <a:custGeom>
            <a:avLst/>
            <a:gdLst/>
            <a:ahLst/>
            <a:cxnLst/>
            <a:rect l="l" t="t" r="r" b="b"/>
            <a:pathLst>
              <a:path w="9415564" h="6277043">
                <a:moveTo>
                  <a:pt x="0" y="0"/>
                </a:moveTo>
                <a:lnTo>
                  <a:pt x="9415564" y="0"/>
                </a:lnTo>
                <a:lnTo>
                  <a:pt x="9415564" y="6277043"/>
                </a:lnTo>
                <a:lnTo>
                  <a:pt x="0" y="6277043"/>
                </a:lnTo>
                <a:lnTo>
                  <a:pt x="0" y="0"/>
                </a:lnTo>
                <a:close/>
              </a:path>
            </a:pathLst>
          </a:custGeom>
          <a:blipFill>
            <a:blip r:embed="rId4"/>
            <a:stretch>
              <a:fillRect/>
            </a:stretch>
          </a:blipFill>
        </p:spPr>
        <p:txBody>
          <a:bodyPr/>
          <a:lstStyle/>
          <a:p>
            <a:endParaRPr lang="en-US"/>
          </a:p>
        </p:txBody>
      </p:sp>
      <p:sp>
        <p:nvSpPr>
          <p:cNvPr id="11" name="Freeform 11"/>
          <p:cNvSpPr/>
          <p:nvPr/>
        </p:nvSpPr>
        <p:spPr>
          <a:xfrm>
            <a:off x="12315013" y="7723049"/>
            <a:ext cx="3073539" cy="1313938"/>
          </a:xfrm>
          <a:custGeom>
            <a:avLst/>
            <a:gdLst/>
            <a:ahLst/>
            <a:cxnLst/>
            <a:rect l="l" t="t" r="r" b="b"/>
            <a:pathLst>
              <a:path w="3073539" h="1313938">
                <a:moveTo>
                  <a:pt x="0" y="0"/>
                </a:moveTo>
                <a:lnTo>
                  <a:pt x="3073539" y="0"/>
                </a:lnTo>
                <a:lnTo>
                  <a:pt x="3073539" y="1313938"/>
                </a:lnTo>
                <a:lnTo>
                  <a:pt x="0" y="1313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068876" y="2200096"/>
            <a:ext cx="9064500" cy="4341771"/>
            <a:chOff x="0" y="0"/>
            <a:chExt cx="12086001" cy="5789028"/>
          </a:xfrm>
        </p:grpSpPr>
        <p:sp>
          <p:nvSpPr>
            <p:cNvPr id="13" name="TextBox 13"/>
            <p:cNvSpPr txBox="1"/>
            <p:nvPr/>
          </p:nvSpPr>
          <p:spPr>
            <a:xfrm>
              <a:off x="0" y="737372"/>
              <a:ext cx="12086001" cy="5051656"/>
            </a:xfrm>
            <a:prstGeom prst="rect">
              <a:avLst/>
            </a:prstGeom>
          </p:spPr>
          <p:txBody>
            <a:bodyPr lIns="0" tIns="0" rIns="0" bIns="0" rtlCol="0" anchor="t">
              <a:spAutoFit/>
            </a:bodyPr>
            <a:lstStyle/>
            <a:p>
              <a:pPr algn="l">
                <a:lnSpc>
                  <a:spcPts val="3338"/>
                </a:lnSpc>
              </a:pPr>
              <a:r>
                <a:rPr lang="en-US" sz="2086">
                  <a:solidFill>
                    <a:srgbClr val="355989"/>
                  </a:solidFill>
                  <a:latin typeface="Poppins"/>
                  <a:ea typeface="Poppins"/>
                  <a:cs typeface="Poppins"/>
                  <a:sym typeface="Poppins"/>
                </a:rPr>
                <a:t>All AirBox air cleaners utilize Certified 99.99% HEPA filtration with a combination of customizable pre-filter stacks to establish ASHRAE Standard 62.1-2022 and ASHRAE Standard 241 compliance. Our systems can also be outfitted with Smart Fleet Management, a centralized platform that allows you to monitor and manage your air cleaners across your facility. The console allows you to track and reduce maintenance needs, adjust speed settings, schedule and group air cleaners from a single dashboard.</a:t>
              </a:r>
            </a:p>
            <a:p>
              <a:pPr algn="l">
                <a:lnSpc>
                  <a:spcPts val="3338"/>
                </a:lnSpc>
              </a:pPr>
              <a:endParaRPr lang="en-US" sz="2086">
                <a:solidFill>
                  <a:srgbClr val="355989"/>
                </a:solidFill>
                <a:latin typeface="Poppins"/>
                <a:ea typeface="Poppins"/>
                <a:cs typeface="Poppins"/>
                <a:sym typeface="Poppins"/>
              </a:endParaRPr>
            </a:p>
          </p:txBody>
        </p:sp>
        <p:sp>
          <p:nvSpPr>
            <p:cNvPr id="14" name="TextBox 14"/>
            <p:cNvSpPr txBox="1"/>
            <p:nvPr/>
          </p:nvSpPr>
          <p:spPr>
            <a:xfrm>
              <a:off x="0" y="-76200"/>
              <a:ext cx="11463035" cy="635669"/>
            </a:xfrm>
            <a:prstGeom prst="rect">
              <a:avLst/>
            </a:prstGeom>
          </p:spPr>
          <p:txBody>
            <a:bodyPr lIns="0" tIns="0" rIns="0" bIns="0" rtlCol="0" anchor="t">
              <a:spAutoFit/>
            </a:bodyPr>
            <a:lstStyle/>
            <a:p>
              <a:pPr algn="l">
                <a:lnSpc>
                  <a:spcPts val="3895"/>
                </a:lnSpc>
              </a:pPr>
              <a:r>
                <a:rPr lang="en-US" sz="2782">
                  <a:solidFill>
                    <a:srgbClr val="355989"/>
                  </a:solidFill>
                  <a:latin typeface="Poppins Medium"/>
                  <a:ea typeface="Poppins Medium"/>
                  <a:cs typeface="Poppins Medium"/>
                  <a:sym typeface="Poppins Medium"/>
                </a:rPr>
                <a:t>Compliant Air Cleaners designed with purpose.</a:t>
              </a:r>
            </a:p>
          </p:txBody>
        </p:sp>
      </p:grpSp>
      <p:sp>
        <p:nvSpPr>
          <p:cNvPr id="15" name="TextBox 15"/>
          <p:cNvSpPr txBox="1"/>
          <p:nvPr/>
        </p:nvSpPr>
        <p:spPr>
          <a:xfrm>
            <a:off x="17754600" y="9791700"/>
            <a:ext cx="322028" cy="268984"/>
          </a:xfrm>
          <a:prstGeom prst="rect">
            <a:avLst/>
          </a:prstGeom>
        </p:spPr>
        <p:txBody>
          <a:bodyPr wrap="square" lIns="0" tIns="0" rIns="0" bIns="0" rtlCol="0" anchor="t">
            <a:spAutoFit/>
          </a:bodyPr>
          <a:lstStyle/>
          <a:p>
            <a:pPr algn="ctr">
              <a:lnSpc>
                <a:spcPts val="2239"/>
              </a:lnSpc>
            </a:pPr>
            <a:r>
              <a:rPr lang="en-US" sz="1599">
                <a:solidFill>
                  <a:srgbClr val="000000"/>
                </a:solidFill>
                <a:latin typeface="Poppins"/>
                <a:ea typeface="Poppins"/>
                <a:cs typeface="Poppins"/>
                <a:sym typeface="Poppins"/>
              </a:rPr>
              <a:t>29</a:t>
            </a:r>
          </a:p>
        </p:txBody>
      </p:sp>
      <p:sp>
        <p:nvSpPr>
          <p:cNvPr id="16" name="TextBox 16"/>
          <p:cNvSpPr txBox="1"/>
          <p:nvPr/>
        </p:nvSpPr>
        <p:spPr>
          <a:xfrm>
            <a:off x="1028700" y="914400"/>
            <a:ext cx="8361539" cy="71755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AirBox portable air purifiers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39282" y="0"/>
            <a:ext cx="7848718" cy="10287000"/>
            <a:chOff x="0" y="0"/>
            <a:chExt cx="10464957" cy="13716000"/>
          </a:xfrm>
        </p:grpSpPr>
        <p:pic>
          <p:nvPicPr>
            <p:cNvPr id="3" name="Picture 3"/>
            <p:cNvPicPr>
              <a:picLocks noChangeAspect="1"/>
            </p:cNvPicPr>
            <p:nvPr/>
          </p:nvPicPr>
          <p:blipFill>
            <a:blip r:embed="rId2"/>
            <a:srcRect l="28541" r="28541"/>
            <a:stretch>
              <a:fillRect/>
            </a:stretch>
          </p:blipFill>
          <p:spPr>
            <a:xfrm>
              <a:off x="0" y="0"/>
              <a:ext cx="10464957" cy="13716000"/>
            </a:xfrm>
            <a:prstGeom prst="rect">
              <a:avLst/>
            </a:prstGeom>
          </p:spPr>
        </p:pic>
      </p:grpSp>
      <p:sp>
        <p:nvSpPr>
          <p:cNvPr id="4" name="TextBox 4"/>
          <p:cNvSpPr txBox="1"/>
          <p:nvPr/>
        </p:nvSpPr>
        <p:spPr>
          <a:xfrm>
            <a:off x="1028700" y="1255395"/>
            <a:ext cx="7476214" cy="1717594"/>
          </a:xfrm>
          <a:prstGeom prst="rect">
            <a:avLst/>
          </a:prstGeom>
        </p:spPr>
        <p:txBody>
          <a:bodyPr lIns="0" tIns="0" rIns="0" bIns="0" rtlCol="0" anchor="t">
            <a:spAutoFit/>
          </a:bodyPr>
          <a:lstStyle/>
          <a:p>
            <a:pPr algn="l">
              <a:lnSpc>
                <a:spcPts val="4400"/>
              </a:lnSpc>
            </a:pPr>
            <a:r>
              <a:rPr lang="en-US" sz="4000">
                <a:solidFill>
                  <a:srgbClr val="355989"/>
                </a:solidFill>
                <a:latin typeface="Poppins Semi-Bold"/>
                <a:ea typeface="Poppins Semi-Bold"/>
                <a:cs typeface="Poppins Semi-Bold"/>
                <a:sym typeface="Poppins Semi-Bold"/>
              </a:rPr>
              <a:t>AirBox- The Industry leading partner for commercial indoor air quality</a:t>
            </a:r>
          </a:p>
        </p:txBody>
      </p:sp>
      <p:sp>
        <p:nvSpPr>
          <p:cNvPr id="5" name="TextBox 5"/>
          <p:cNvSpPr txBox="1"/>
          <p:nvPr/>
        </p:nvSpPr>
        <p:spPr>
          <a:xfrm>
            <a:off x="1028700" y="3509963"/>
            <a:ext cx="7726680" cy="4576063"/>
          </a:xfrm>
          <a:prstGeom prst="rect">
            <a:avLst/>
          </a:prstGeom>
        </p:spPr>
        <p:txBody>
          <a:bodyPr lIns="0" tIns="0" rIns="0" bIns="0" rtlCol="0" anchor="t">
            <a:spAutoFit/>
          </a:bodyPr>
          <a:lstStyle/>
          <a:p>
            <a:pPr algn="l">
              <a:lnSpc>
                <a:spcPts val="3058"/>
              </a:lnSpc>
            </a:pPr>
            <a:r>
              <a:rPr lang="en-US" sz="2200">
                <a:solidFill>
                  <a:srgbClr val="000000"/>
                </a:solidFill>
                <a:latin typeface="Poppins"/>
                <a:ea typeface="Poppins"/>
                <a:cs typeface="Poppins"/>
                <a:sym typeface="Poppins"/>
              </a:rPr>
              <a:t>AirBox is an industry leader with 35 years of experience in micro-contamination settings associated with semiconductor and life science process environments. AirBox’s founder and lead engineer, Tim Self also founded AM Technical Solutions where he became an expert in designing, constructing and certifying clean rooms for semiconductor manufacturing businesses across the globe. </a:t>
            </a:r>
          </a:p>
          <a:p>
            <a:pPr algn="l">
              <a:lnSpc>
                <a:spcPts val="3058"/>
              </a:lnSpc>
            </a:pPr>
            <a:endParaRPr lang="en-US" sz="2200">
              <a:solidFill>
                <a:srgbClr val="000000"/>
              </a:solidFill>
              <a:latin typeface="Poppins"/>
              <a:ea typeface="Poppins"/>
              <a:cs typeface="Poppins"/>
              <a:sym typeface="Poppins"/>
            </a:endParaRPr>
          </a:p>
          <a:p>
            <a:pPr algn="l">
              <a:lnSpc>
                <a:spcPts val="3058"/>
              </a:lnSpc>
            </a:pPr>
            <a:r>
              <a:rPr lang="en-US" sz="2200">
                <a:solidFill>
                  <a:srgbClr val="000000"/>
                </a:solidFill>
                <a:latin typeface="Poppins"/>
                <a:ea typeface="Poppins"/>
                <a:cs typeface="Poppins"/>
                <a:sym typeface="Poppins"/>
              </a:rPr>
              <a:t>With expertise in analysis and solutions AirBox is a trusted resource and long-term partner for all aspects of indoor air quality (IAQ).</a:t>
            </a:r>
          </a:p>
        </p:txBody>
      </p:sp>
      <p:grpSp>
        <p:nvGrpSpPr>
          <p:cNvPr id="6" name="Group 6"/>
          <p:cNvGrpSpPr/>
          <p:nvPr/>
        </p:nvGrpSpPr>
        <p:grpSpPr>
          <a:xfrm rot="-10800000">
            <a:off x="8411451" y="-1302845"/>
            <a:ext cx="4055662" cy="3421800"/>
            <a:chOff x="0" y="0"/>
            <a:chExt cx="812800" cy="685767"/>
          </a:xfrm>
        </p:grpSpPr>
        <p:sp>
          <p:nvSpPr>
            <p:cNvPr id="7" name="Freeform 7"/>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355989"/>
            </a:solidFill>
          </p:spPr>
          <p:txBody>
            <a:bodyPr/>
            <a:lstStyle/>
            <a:p>
              <a:endParaRPr lang="en-US"/>
            </a:p>
          </p:txBody>
        </p:sp>
        <p:sp>
          <p:nvSpPr>
            <p:cNvPr id="8" name="TextBox 8"/>
            <p:cNvSpPr txBox="1"/>
            <p:nvPr/>
          </p:nvSpPr>
          <p:spPr>
            <a:xfrm>
              <a:off x="127000" y="251717"/>
              <a:ext cx="558800" cy="38506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rot="1810905">
            <a:off x="16595720" y="1571671"/>
            <a:ext cx="388345" cy="11661301"/>
            <a:chOff x="0" y="0"/>
            <a:chExt cx="102280" cy="3071289"/>
          </a:xfrm>
        </p:grpSpPr>
        <p:sp>
          <p:nvSpPr>
            <p:cNvPr id="10" name="Freeform 10"/>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89D5EC"/>
            </a:solidFill>
          </p:spPr>
          <p:txBody>
            <a:bodyPr/>
            <a:lstStyle/>
            <a:p>
              <a:endParaRPr lang="en-US"/>
            </a:p>
          </p:txBody>
        </p:sp>
        <p:sp>
          <p:nvSpPr>
            <p:cNvPr id="11" name="TextBox 11"/>
            <p:cNvSpPr txBox="1"/>
            <p:nvPr/>
          </p:nvSpPr>
          <p:spPr>
            <a:xfrm>
              <a:off x="0" y="-66675"/>
              <a:ext cx="102280" cy="313796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rot="1744249">
            <a:off x="16814395" y="2072951"/>
            <a:ext cx="2208710" cy="14588015"/>
            <a:chOff x="0" y="0"/>
            <a:chExt cx="581718" cy="3842111"/>
          </a:xfrm>
        </p:grpSpPr>
        <p:sp>
          <p:nvSpPr>
            <p:cNvPr id="13" name="Freeform 13"/>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7CAEDF"/>
            </a:solidFill>
          </p:spPr>
          <p:txBody>
            <a:bodyPr/>
            <a:lstStyle/>
            <a:p>
              <a:endParaRPr lang="en-US"/>
            </a:p>
          </p:txBody>
        </p:sp>
        <p:sp>
          <p:nvSpPr>
            <p:cNvPr id="14" name="TextBox 14"/>
            <p:cNvSpPr txBox="1"/>
            <p:nvPr/>
          </p:nvSpPr>
          <p:spPr>
            <a:xfrm>
              <a:off x="0" y="-66675"/>
              <a:ext cx="581718" cy="3908786"/>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17894314" y="9829944"/>
            <a:ext cx="119739"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30082"/>
            <a:ext cx="16124887" cy="7349109"/>
            <a:chOff x="0" y="0"/>
            <a:chExt cx="21499850" cy="9798811"/>
          </a:xfrm>
        </p:grpSpPr>
        <p:sp>
          <p:nvSpPr>
            <p:cNvPr id="3" name="TextBox 3"/>
            <p:cNvSpPr txBox="1"/>
            <p:nvPr/>
          </p:nvSpPr>
          <p:spPr>
            <a:xfrm>
              <a:off x="140950" y="3606411"/>
              <a:ext cx="7177321" cy="638175"/>
            </a:xfrm>
            <a:prstGeom prst="rect">
              <a:avLst/>
            </a:prstGeom>
          </p:spPr>
          <p:txBody>
            <a:bodyPr lIns="0" tIns="0" rIns="0" bIns="0" rtlCol="0" anchor="t">
              <a:spAutoFit/>
            </a:bodyPr>
            <a:lstStyle/>
            <a:p>
              <a:pPr algn="l">
                <a:lnSpc>
                  <a:spcPts val="3600"/>
                </a:lnSpc>
              </a:pPr>
              <a:r>
                <a:rPr lang="en-US" sz="3000">
                  <a:solidFill>
                    <a:srgbClr val="000000"/>
                  </a:solidFill>
                  <a:latin typeface="Poppins Semi-Bold"/>
                  <a:ea typeface="Poppins Semi-Bold"/>
                  <a:cs typeface="Poppins Semi-Bold"/>
                  <a:sym typeface="Poppins Semi-Bold"/>
                </a:rPr>
                <a:t>ASHRAE Standard 62.1-2022</a:t>
              </a:r>
            </a:p>
          </p:txBody>
        </p:sp>
        <p:sp>
          <p:nvSpPr>
            <p:cNvPr id="4" name="TextBox 4"/>
            <p:cNvSpPr txBox="1"/>
            <p:nvPr/>
          </p:nvSpPr>
          <p:spPr>
            <a:xfrm>
              <a:off x="8131840" y="3610736"/>
              <a:ext cx="5659021" cy="638175"/>
            </a:xfrm>
            <a:prstGeom prst="rect">
              <a:avLst/>
            </a:prstGeom>
          </p:spPr>
          <p:txBody>
            <a:bodyPr lIns="0" tIns="0" rIns="0" bIns="0" rtlCol="0" anchor="t">
              <a:spAutoFit/>
            </a:bodyPr>
            <a:lstStyle/>
            <a:p>
              <a:pPr algn="l">
                <a:lnSpc>
                  <a:spcPts val="3600"/>
                </a:lnSpc>
              </a:pPr>
              <a:r>
                <a:rPr lang="en-US" sz="3000">
                  <a:solidFill>
                    <a:srgbClr val="000000"/>
                  </a:solidFill>
                  <a:latin typeface="Poppins Semi-Bold"/>
                  <a:ea typeface="Poppins Semi-Bold"/>
                  <a:cs typeface="Poppins Semi-Bold"/>
                  <a:sym typeface="Poppins Semi-Bold"/>
                </a:rPr>
                <a:t>ASHRAE Standard 241</a:t>
              </a:r>
            </a:p>
          </p:txBody>
        </p:sp>
        <p:sp>
          <p:nvSpPr>
            <p:cNvPr id="5" name="TextBox 5"/>
            <p:cNvSpPr txBox="1"/>
            <p:nvPr/>
          </p:nvSpPr>
          <p:spPr>
            <a:xfrm>
              <a:off x="15297421" y="3610736"/>
              <a:ext cx="5544529" cy="638175"/>
            </a:xfrm>
            <a:prstGeom prst="rect">
              <a:avLst/>
            </a:prstGeom>
          </p:spPr>
          <p:txBody>
            <a:bodyPr lIns="0" tIns="0" rIns="0" bIns="0" rtlCol="0" anchor="t">
              <a:spAutoFit/>
            </a:bodyPr>
            <a:lstStyle/>
            <a:p>
              <a:pPr algn="l">
                <a:lnSpc>
                  <a:spcPts val="3600"/>
                </a:lnSpc>
              </a:pPr>
              <a:r>
                <a:rPr lang="en-US" sz="3000">
                  <a:solidFill>
                    <a:srgbClr val="000000"/>
                  </a:solidFill>
                  <a:latin typeface="Poppins Semi-Bold"/>
                  <a:ea typeface="Poppins Semi-Bold"/>
                  <a:cs typeface="Poppins Semi-Bold"/>
                  <a:sym typeface="Poppins Semi-Bold"/>
                </a:rPr>
                <a:t>ASHRAE Guideline 44</a:t>
              </a:r>
            </a:p>
          </p:txBody>
        </p:sp>
        <p:sp>
          <p:nvSpPr>
            <p:cNvPr id="6" name="TextBox 6"/>
            <p:cNvSpPr txBox="1"/>
            <p:nvPr/>
          </p:nvSpPr>
          <p:spPr>
            <a:xfrm>
              <a:off x="140950" y="4496561"/>
              <a:ext cx="7177321" cy="5302250"/>
            </a:xfrm>
            <a:prstGeom prst="rect">
              <a:avLst/>
            </a:prstGeom>
          </p:spPr>
          <p:txBody>
            <a:bodyPr lIns="0" tIns="0" rIns="0" bIns="0" rtlCol="0" anchor="t">
              <a:spAutoFit/>
            </a:bodyPr>
            <a:lstStyle/>
            <a:p>
              <a:pPr algn="l">
                <a:lnSpc>
                  <a:spcPts val="2442"/>
                </a:lnSpc>
              </a:pPr>
              <a:r>
                <a:rPr lang="en-US" sz="2035">
                  <a:solidFill>
                    <a:srgbClr val="000000"/>
                  </a:solidFill>
                  <a:latin typeface="Poppins Italics"/>
                  <a:ea typeface="Poppins Italics"/>
                  <a:cs typeface="Poppins Italics"/>
                  <a:sym typeface="Poppins Italics"/>
                </a:rPr>
                <a:t>ANSI/ASHRAE Standard 62.1-2022 Ventilation and Acceptable Indoor Air Quality - Indoor Air Quality Procedure</a:t>
              </a:r>
              <a:r>
                <a:rPr lang="en-US" sz="2035">
                  <a:solidFill>
                    <a:srgbClr val="000000"/>
                  </a:solidFill>
                  <a:latin typeface="Poppins"/>
                  <a:ea typeface="Poppins"/>
                  <a:cs typeface="Poppins"/>
                  <a:sym typeface="Poppins"/>
                </a:rPr>
                <a:t> specifies minimum ventilation rates and other measures intended to provide indoor air quality (IAQ) that is acceptable to humans and minimizes adverse health effects.</a:t>
              </a:r>
            </a:p>
            <a:p>
              <a:pPr algn="l">
                <a:lnSpc>
                  <a:spcPts val="2442"/>
                </a:lnSpc>
              </a:pPr>
              <a:endParaRPr lang="en-US" sz="2035">
                <a:solidFill>
                  <a:srgbClr val="000000"/>
                </a:solidFill>
                <a:latin typeface="Poppins"/>
                <a:ea typeface="Poppins"/>
                <a:cs typeface="Poppins"/>
                <a:sym typeface="Poppins"/>
              </a:endParaRPr>
            </a:p>
            <a:p>
              <a:pPr algn="l">
                <a:lnSpc>
                  <a:spcPts val="2442"/>
                </a:lnSpc>
              </a:pPr>
              <a:r>
                <a:rPr lang="en-US" sz="2035">
                  <a:solidFill>
                    <a:srgbClr val="000000"/>
                  </a:solidFill>
                  <a:latin typeface="Poppins"/>
                  <a:ea typeface="Poppins"/>
                  <a:cs typeface="Poppins"/>
                  <a:sym typeface="Poppins"/>
                </a:rPr>
                <a:t>The latest version of 62.1 which addresses particles as well as gases and odors was published in September 2022. </a:t>
              </a:r>
            </a:p>
            <a:p>
              <a:pPr algn="l">
                <a:lnSpc>
                  <a:spcPts val="2442"/>
                </a:lnSpc>
              </a:pPr>
              <a:endParaRPr lang="en-US" sz="2035">
                <a:solidFill>
                  <a:srgbClr val="000000"/>
                </a:solidFill>
                <a:latin typeface="Poppins"/>
                <a:ea typeface="Poppins"/>
                <a:cs typeface="Poppins"/>
                <a:sym typeface="Poppins"/>
              </a:endParaRPr>
            </a:p>
          </p:txBody>
        </p:sp>
        <p:sp>
          <p:nvSpPr>
            <p:cNvPr id="7" name="TextBox 7"/>
            <p:cNvSpPr txBox="1"/>
            <p:nvPr/>
          </p:nvSpPr>
          <p:spPr>
            <a:xfrm>
              <a:off x="8207603" y="4496561"/>
              <a:ext cx="6461412" cy="4895850"/>
            </a:xfrm>
            <a:prstGeom prst="rect">
              <a:avLst/>
            </a:prstGeom>
          </p:spPr>
          <p:txBody>
            <a:bodyPr lIns="0" tIns="0" rIns="0" bIns="0" rtlCol="0" anchor="t">
              <a:spAutoFit/>
            </a:bodyPr>
            <a:lstStyle/>
            <a:p>
              <a:pPr algn="l">
                <a:lnSpc>
                  <a:spcPts val="2442"/>
                </a:lnSpc>
              </a:pPr>
              <a:r>
                <a:rPr lang="en-US" sz="2035">
                  <a:solidFill>
                    <a:srgbClr val="000000"/>
                  </a:solidFill>
                  <a:latin typeface="Poppins Italics"/>
                  <a:ea typeface="Poppins Italics"/>
                  <a:cs typeface="Poppins Italics"/>
                  <a:sym typeface="Poppins Italics"/>
                </a:rPr>
                <a:t>Standard 241-2023 Control of Infectious Aerosols</a:t>
              </a:r>
              <a:r>
                <a:rPr lang="en-US" sz="2035">
                  <a:solidFill>
                    <a:srgbClr val="000000"/>
                  </a:solidFill>
                  <a:latin typeface="Poppins"/>
                  <a:ea typeface="Poppins"/>
                  <a:cs typeface="Poppins"/>
                  <a:sym typeface="Poppins"/>
                </a:rPr>
                <a:t> establishes minimum requirements for control of infectious aerosols to reduce risk of disease transmission in occupiable space of new and existing buildings and major renovations.</a:t>
              </a:r>
            </a:p>
            <a:p>
              <a:pPr algn="l">
                <a:lnSpc>
                  <a:spcPts val="2442"/>
                </a:lnSpc>
              </a:pPr>
              <a:endParaRPr lang="en-US" sz="2035">
                <a:solidFill>
                  <a:srgbClr val="000000"/>
                </a:solidFill>
                <a:latin typeface="Poppins"/>
                <a:ea typeface="Poppins"/>
                <a:cs typeface="Poppins"/>
                <a:sym typeface="Poppins"/>
              </a:endParaRPr>
            </a:p>
            <a:p>
              <a:pPr algn="l">
                <a:lnSpc>
                  <a:spcPts val="2442"/>
                </a:lnSpc>
              </a:pPr>
              <a:r>
                <a:rPr lang="en-US" sz="2035">
                  <a:solidFill>
                    <a:srgbClr val="000000"/>
                  </a:solidFill>
                  <a:latin typeface="Poppins"/>
                  <a:ea typeface="Poppins"/>
                  <a:cs typeface="Poppins"/>
                  <a:sym typeface="Poppins"/>
                </a:rPr>
                <a:t>Standard 241 was published in June 2023 and addresses airborne pathogens.</a:t>
              </a:r>
            </a:p>
            <a:p>
              <a:pPr algn="just">
                <a:lnSpc>
                  <a:spcPts val="2442"/>
                </a:lnSpc>
              </a:pPr>
              <a:endParaRPr lang="en-US" sz="2035">
                <a:solidFill>
                  <a:srgbClr val="000000"/>
                </a:solidFill>
                <a:latin typeface="Poppins"/>
                <a:ea typeface="Poppins"/>
                <a:cs typeface="Poppins"/>
                <a:sym typeface="Poppins"/>
              </a:endParaRPr>
            </a:p>
          </p:txBody>
        </p:sp>
        <p:sp>
          <p:nvSpPr>
            <p:cNvPr id="8" name="TextBox 8"/>
            <p:cNvSpPr txBox="1"/>
            <p:nvPr/>
          </p:nvSpPr>
          <p:spPr>
            <a:xfrm>
              <a:off x="15297421" y="4496561"/>
              <a:ext cx="5982950" cy="4083050"/>
            </a:xfrm>
            <a:prstGeom prst="rect">
              <a:avLst/>
            </a:prstGeom>
          </p:spPr>
          <p:txBody>
            <a:bodyPr lIns="0" tIns="0" rIns="0" bIns="0" rtlCol="0" anchor="t">
              <a:spAutoFit/>
            </a:bodyPr>
            <a:lstStyle/>
            <a:p>
              <a:pPr algn="l">
                <a:lnSpc>
                  <a:spcPts val="2442"/>
                </a:lnSpc>
              </a:pPr>
              <a:r>
                <a:rPr lang="en-US" sz="2035">
                  <a:solidFill>
                    <a:srgbClr val="000000"/>
                  </a:solidFill>
                  <a:latin typeface="Poppins"/>
                  <a:ea typeface="Poppins"/>
                  <a:cs typeface="Poppins"/>
                  <a:sym typeface="Poppins"/>
                </a:rPr>
                <a:t>Guideline 44 provides HVAC and building measures to minimizes health impacts from smoke during wildfires and prescribed burn smoke events.</a:t>
              </a:r>
            </a:p>
            <a:p>
              <a:pPr algn="l">
                <a:lnSpc>
                  <a:spcPts val="2442"/>
                </a:lnSpc>
              </a:pPr>
              <a:endParaRPr lang="en-US" sz="2035">
                <a:solidFill>
                  <a:srgbClr val="000000"/>
                </a:solidFill>
                <a:latin typeface="Poppins"/>
                <a:ea typeface="Poppins"/>
                <a:cs typeface="Poppins"/>
                <a:sym typeface="Poppins"/>
              </a:endParaRPr>
            </a:p>
            <a:p>
              <a:pPr algn="l">
                <a:lnSpc>
                  <a:spcPts val="2442"/>
                </a:lnSpc>
              </a:pPr>
              <a:r>
                <a:rPr lang="en-US" sz="2035">
                  <a:solidFill>
                    <a:srgbClr val="000000"/>
                  </a:solidFill>
                  <a:latin typeface="Poppins"/>
                  <a:ea typeface="Poppins"/>
                  <a:cs typeface="Poppins"/>
                  <a:sym typeface="Poppins"/>
                </a:rPr>
                <a:t>Guideline 44P is being released for its 2nd public review and the final is expected to be released at the end of summer 2024.</a:t>
              </a:r>
            </a:p>
          </p:txBody>
        </p:sp>
        <p:sp>
          <p:nvSpPr>
            <p:cNvPr id="9" name="TextBox 9"/>
            <p:cNvSpPr txBox="1"/>
            <p:nvPr/>
          </p:nvSpPr>
          <p:spPr>
            <a:xfrm>
              <a:off x="0" y="-1576"/>
              <a:ext cx="5638537" cy="881802"/>
            </a:xfrm>
            <a:prstGeom prst="rect">
              <a:avLst/>
            </a:prstGeom>
          </p:spPr>
          <p:txBody>
            <a:bodyPr lIns="0" tIns="0" rIns="0" bIns="0" rtlCol="0" anchor="t">
              <a:spAutoFit/>
            </a:bodyPr>
            <a:lstStyle/>
            <a:p>
              <a:pPr algn="ctr">
                <a:lnSpc>
                  <a:spcPts val="2660"/>
                </a:lnSpc>
              </a:pPr>
              <a:r>
                <a:rPr lang="en-US" sz="1900">
                  <a:solidFill>
                    <a:srgbClr val="04B3E8"/>
                  </a:solidFill>
                  <a:latin typeface="Poppins Bold"/>
                  <a:ea typeface="Poppins Bold"/>
                  <a:cs typeface="Poppins Bold"/>
                  <a:sym typeface="Poppins Bold"/>
                </a:rPr>
                <a:t>Minimum requirements for normal operation</a:t>
              </a:r>
            </a:p>
          </p:txBody>
        </p:sp>
        <p:sp>
          <p:nvSpPr>
            <p:cNvPr id="10" name="TextBox 10"/>
            <p:cNvSpPr txBox="1"/>
            <p:nvPr/>
          </p:nvSpPr>
          <p:spPr>
            <a:xfrm>
              <a:off x="8001132" y="-1576"/>
              <a:ext cx="5638537" cy="881802"/>
            </a:xfrm>
            <a:prstGeom prst="rect">
              <a:avLst/>
            </a:prstGeom>
          </p:spPr>
          <p:txBody>
            <a:bodyPr lIns="0" tIns="0" rIns="0" bIns="0" rtlCol="0" anchor="t">
              <a:spAutoFit/>
            </a:bodyPr>
            <a:lstStyle/>
            <a:p>
              <a:pPr algn="ctr">
                <a:lnSpc>
                  <a:spcPts val="2660"/>
                </a:lnSpc>
              </a:pPr>
              <a:r>
                <a:rPr lang="en-US" sz="1900">
                  <a:solidFill>
                    <a:srgbClr val="04B3E8"/>
                  </a:solidFill>
                  <a:latin typeface="Poppins Bold"/>
                  <a:ea typeface="Poppins Bold"/>
                  <a:cs typeface="Poppins Bold"/>
                  <a:sym typeface="Poppins Bold"/>
                </a:rPr>
                <a:t>IAQ Resilience- Requirements during periods of elevated risk</a:t>
              </a:r>
            </a:p>
          </p:txBody>
        </p:sp>
        <p:sp>
          <p:nvSpPr>
            <p:cNvPr id="11" name="TextBox 11"/>
            <p:cNvSpPr txBox="1"/>
            <p:nvPr/>
          </p:nvSpPr>
          <p:spPr>
            <a:xfrm>
              <a:off x="15861313" y="-57150"/>
              <a:ext cx="5638537" cy="881802"/>
            </a:xfrm>
            <a:prstGeom prst="rect">
              <a:avLst/>
            </a:prstGeom>
          </p:spPr>
          <p:txBody>
            <a:bodyPr lIns="0" tIns="0" rIns="0" bIns="0" rtlCol="0" anchor="t">
              <a:spAutoFit/>
            </a:bodyPr>
            <a:lstStyle/>
            <a:p>
              <a:pPr algn="ctr">
                <a:lnSpc>
                  <a:spcPts val="2660"/>
                </a:lnSpc>
              </a:pPr>
              <a:r>
                <a:rPr lang="en-US" sz="1900">
                  <a:solidFill>
                    <a:srgbClr val="04B3E8"/>
                  </a:solidFill>
                  <a:latin typeface="Poppins Bold"/>
                  <a:ea typeface="Poppins Bold"/>
                  <a:cs typeface="Poppins Bold"/>
                  <a:sym typeface="Poppins Bold"/>
                </a:rPr>
                <a:t>IAQ Resilience- Smoke exposure mitigation during wildfires</a:t>
              </a:r>
            </a:p>
          </p:txBody>
        </p:sp>
        <p:sp>
          <p:nvSpPr>
            <p:cNvPr id="12" name="AutoShape 12"/>
            <p:cNvSpPr/>
            <p:nvPr/>
          </p:nvSpPr>
          <p:spPr>
            <a:xfrm>
              <a:off x="3129057" y="2266321"/>
              <a:ext cx="15356255" cy="0"/>
            </a:xfrm>
            <a:prstGeom prst="line">
              <a:avLst/>
            </a:prstGeom>
            <a:ln w="50800" cap="flat">
              <a:solidFill>
                <a:srgbClr val="000000"/>
              </a:solidFill>
              <a:prstDash val="solid"/>
              <a:headEnd type="none" w="sm" len="sm"/>
              <a:tailEnd type="none" w="sm" len="sm"/>
            </a:ln>
          </p:spPr>
          <p:txBody>
            <a:bodyPr/>
            <a:lstStyle/>
            <a:p>
              <a:endParaRPr lang="en-US"/>
            </a:p>
          </p:txBody>
        </p:sp>
        <p:grpSp>
          <p:nvGrpSpPr>
            <p:cNvPr id="13" name="Group 13"/>
            <p:cNvGrpSpPr/>
            <p:nvPr/>
          </p:nvGrpSpPr>
          <p:grpSpPr>
            <a:xfrm>
              <a:off x="2304812" y="1879598"/>
              <a:ext cx="824245" cy="82424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5989"/>
              </a:solidFill>
            </p:spPr>
            <p:txBody>
              <a:bodyPr/>
              <a:lstStyle/>
              <a:p>
                <a:endParaRPr lang="en-US"/>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rot="-134988">
              <a:off x="10330486" y="1878805"/>
              <a:ext cx="824245" cy="82424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5989"/>
              </a:solidFill>
            </p:spPr>
            <p:txBody>
              <a:bodyPr/>
              <a:lstStyle/>
              <a:p>
                <a:endParaRPr lang="en-US"/>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8485311" y="1879598"/>
              <a:ext cx="824245" cy="82424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5989"/>
              </a:solidFill>
            </p:spPr>
            <p:txBody>
              <a:bodyPr/>
              <a:lstStyle/>
              <a:p>
                <a:endParaRPr lang="en-US"/>
              </a:p>
            </p:txBody>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22" name="AutoShape 22"/>
            <p:cNvSpPr/>
            <p:nvPr/>
          </p:nvSpPr>
          <p:spPr>
            <a:xfrm>
              <a:off x="2716934" y="2703843"/>
              <a:ext cx="0" cy="931106"/>
            </a:xfrm>
            <a:prstGeom prst="line">
              <a:avLst/>
            </a:prstGeom>
            <a:ln w="50800" cap="flat">
              <a:solidFill>
                <a:srgbClr val="000000"/>
              </a:solidFill>
              <a:prstDash val="solid"/>
              <a:headEnd type="none" w="sm" len="sm"/>
              <a:tailEnd type="oval" w="lg" len="lg"/>
            </a:ln>
          </p:spPr>
          <p:txBody>
            <a:bodyPr/>
            <a:lstStyle/>
            <a:p>
              <a:endParaRPr lang="en-US"/>
            </a:p>
          </p:txBody>
        </p:sp>
        <p:sp>
          <p:nvSpPr>
            <p:cNvPr id="23" name="AutoShape 23"/>
            <p:cNvSpPr/>
            <p:nvPr/>
          </p:nvSpPr>
          <p:spPr>
            <a:xfrm>
              <a:off x="10742608" y="2703056"/>
              <a:ext cx="0" cy="931893"/>
            </a:xfrm>
            <a:prstGeom prst="line">
              <a:avLst/>
            </a:prstGeom>
            <a:ln w="50800" cap="flat">
              <a:solidFill>
                <a:srgbClr val="000000"/>
              </a:solidFill>
              <a:prstDash val="solid"/>
              <a:headEnd type="none" w="sm" len="sm"/>
              <a:tailEnd type="oval" w="lg" len="lg"/>
            </a:ln>
          </p:spPr>
          <p:txBody>
            <a:bodyPr/>
            <a:lstStyle/>
            <a:p>
              <a:endParaRPr lang="en-US"/>
            </a:p>
          </p:txBody>
        </p:sp>
        <p:sp>
          <p:nvSpPr>
            <p:cNvPr id="24" name="AutoShape 24"/>
            <p:cNvSpPr/>
            <p:nvPr/>
          </p:nvSpPr>
          <p:spPr>
            <a:xfrm flipH="1">
              <a:off x="18895489" y="2703842"/>
              <a:ext cx="1348" cy="931107"/>
            </a:xfrm>
            <a:prstGeom prst="line">
              <a:avLst/>
            </a:prstGeom>
            <a:ln w="50800" cap="flat">
              <a:solidFill>
                <a:srgbClr val="000000"/>
              </a:solidFill>
              <a:prstDash val="solid"/>
              <a:headEnd type="none" w="sm" len="sm"/>
              <a:tailEnd type="oval" w="lg" len="lg"/>
            </a:ln>
          </p:spPr>
          <p:txBody>
            <a:bodyPr/>
            <a:lstStyle/>
            <a:p>
              <a:endParaRPr lang="en-US"/>
            </a:p>
          </p:txBody>
        </p:sp>
        <p:sp>
          <p:nvSpPr>
            <p:cNvPr id="25" name="TextBox 25"/>
            <p:cNvSpPr txBox="1"/>
            <p:nvPr/>
          </p:nvSpPr>
          <p:spPr>
            <a:xfrm>
              <a:off x="140950" y="1024677"/>
              <a:ext cx="5201052" cy="588221"/>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Medium"/>
                  <a:ea typeface="Poppins Medium"/>
                  <a:cs typeface="Poppins Medium"/>
                  <a:sym typeface="Poppins Medium"/>
                </a:rPr>
                <a:t>2022</a:t>
              </a:r>
            </a:p>
          </p:txBody>
        </p:sp>
        <p:sp>
          <p:nvSpPr>
            <p:cNvPr id="26" name="TextBox 26"/>
            <p:cNvSpPr txBox="1"/>
            <p:nvPr/>
          </p:nvSpPr>
          <p:spPr>
            <a:xfrm>
              <a:off x="8142082" y="1025219"/>
              <a:ext cx="5201052" cy="588221"/>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Medium"/>
                  <a:ea typeface="Poppins Medium"/>
                  <a:cs typeface="Poppins Medium"/>
                  <a:sym typeface="Poppins Medium"/>
                </a:rPr>
                <a:t>2023</a:t>
              </a:r>
            </a:p>
          </p:txBody>
        </p:sp>
        <p:sp>
          <p:nvSpPr>
            <p:cNvPr id="27" name="TextBox 27"/>
            <p:cNvSpPr txBox="1"/>
            <p:nvPr/>
          </p:nvSpPr>
          <p:spPr>
            <a:xfrm>
              <a:off x="16298798" y="1025219"/>
              <a:ext cx="5201052" cy="588221"/>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Medium"/>
                  <a:ea typeface="Poppins Medium"/>
                  <a:cs typeface="Poppins Medium"/>
                  <a:sym typeface="Poppins Medium"/>
                </a:rPr>
                <a:t>2024</a:t>
              </a:r>
            </a:p>
          </p:txBody>
        </p:sp>
        <p:sp>
          <p:nvSpPr>
            <p:cNvPr id="28" name="Freeform 28"/>
            <p:cNvSpPr/>
            <p:nvPr/>
          </p:nvSpPr>
          <p:spPr>
            <a:xfrm>
              <a:off x="1887829" y="1462615"/>
              <a:ext cx="1658210" cy="1658210"/>
            </a:xfrm>
            <a:custGeom>
              <a:avLst/>
              <a:gdLst/>
              <a:ahLst/>
              <a:cxnLst/>
              <a:rect l="l" t="t" r="r" b="b"/>
              <a:pathLst>
                <a:path w="1658210" h="1658210">
                  <a:moveTo>
                    <a:pt x="0" y="0"/>
                  </a:moveTo>
                  <a:lnTo>
                    <a:pt x="1658210" y="0"/>
                  </a:lnTo>
                  <a:lnTo>
                    <a:pt x="1658210" y="1658211"/>
                  </a:lnTo>
                  <a:lnTo>
                    <a:pt x="0" y="1658211"/>
                  </a:lnTo>
                  <a:lnTo>
                    <a:pt x="0" y="0"/>
                  </a:lnTo>
                  <a:close/>
                </a:path>
              </a:pathLst>
            </a:custGeom>
            <a:blipFill>
              <a:blip r:embed="rId2"/>
              <a:stretch>
                <a:fillRect/>
              </a:stretch>
            </a:blipFill>
          </p:spPr>
          <p:txBody>
            <a:bodyPr/>
            <a:lstStyle/>
            <a:p>
              <a:endParaRPr lang="en-US"/>
            </a:p>
          </p:txBody>
        </p:sp>
        <p:grpSp>
          <p:nvGrpSpPr>
            <p:cNvPr id="29" name="Group 29"/>
            <p:cNvGrpSpPr/>
            <p:nvPr/>
          </p:nvGrpSpPr>
          <p:grpSpPr>
            <a:xfrm rot="-134988">
              <a:off x="10289164" y="1878805"/>
              <a:ext cx="824245" cy="82424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5989"/>
              </a:solidFill>
            </p:spPr>
            <p:txBody>
              <a:bodyPr/>
              <a:lstStyle/>
              <a:p>
                <a:endParaRPr lang="en-US"/>
              </a:p>
            </p:txBody>
          </p:sp>
          <p:sp>
            <p:nvSpPr>
              <p:cNvPr id="31" name="TextBox 31"/>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32" name="Freeform 32"/>
            <p:cNvSpPr/>
            <p:nvPr/>
          </p:nvSpPr>
          <p:spPr>
            <a:xfrm>
              <a:off x="9913503" y="1462615"/>
              <a:ext cx="1658210" cy="1658210"/>
            </a:xfrm>
            <a:custGeom>
              <a:avLst/>
              <a:gdLst/>
              <a:ahLst/>
              <a:cxnLst/>
              <a:rect l="l" t="t" r="r" b="b"/>
              <a:pathLst>
                <a:path w="1658210" h="1658210">
                  <a:moveTo>
                    <a:pt x="0" y="0"/>
                  </a:moveTo>
                  <a:lnTo>
                    <a:pt x="1658210" y="0"/>
                  </a:lnTo>
                  <a:lnTo>
                    <a:pt x="1658210" y="1658211"/>
                  </a:lnTo>
                  <a:lnTo>
                    <a:pt x="0" y="1658211"/>
                  </a:lnTo>
                  <a:lnTo>
                    <a:pt x="0" y="0"/>
                  </a:lnTo>
                  <a:close/>
                </a:path>
              </a:pathLst>
            </a:custGeom>
            <a:blipFill>
              <a:blip r:embed="rId2"/>
              <a:stretch>
                <a:fillRect/>
              </a:stretch>
            </a:blipFill>
          </p:spPr>
          <p:txBody>
            <a:bodyPr/>
            <a:lstStyle/>
            <a:p>
              <a:endParaRPr lang="en-US"/>
            </a:p>
          </p:txBody>
        </p:sp>
        <p:sp>
          <p:nvSpPr>
            <p:cNvPr id="33" name="Freeform 33"/>
            <p:cNvSpPr/>
            <p:nvPr/>
          </p:nvSpPr>
          <p:spPr>
            <a:xfrm>
              <a:off x="18070219" y="1462615"/>
              <a:ext cx="1658210" cy="1658210"/>
            </a:xfrm>
            <a:custGeom>
              <a:avLst/>
              <a:gdLst/>
              <a:ahLst/>
              <a:cxnLst/>
              <a:rect l="l" t="t" r="r" b="b"/>
              <a:pathLst>
                <a:path w="1658210" h="1658210">
                  <a:moveTo>
                    <a:pt x="0" y="0"/>
                  </a:moveTo>
                  <a:lnTo>
                    <a:pt x="1658210" y="0"/>
                  </a:lnTo>
                  <a:lnTo>
                    <a:pt x="1658210" y="1658211"/>
                  </a:lnTo>
                  <a:lnTo>
                    <a:pt x="0" y="1658211"/>
                  </a:lnTo>
                  <a:lnTo>
                    <a:pt x="0" y="0"/>
                  </a:lnTo>
                  <a:close/>
                </a:path>
              </a:pathLst>
            </a:custGeom>
            <a:blipFill>
              <a:blip r:embed="rId2"/>
              <a:stretch>
                <a:fillRect/>
              </a:stretch>
            </a:blipFill>
          </p:spPr>
          <p:txBody>
            <a:bodyPr/>
            <a:lstStyle/>
            <a:p>
              <a:endParaRPr lang="en-US"/>
            </a:p>
          </p:txBody>
        </p:sp>
      </p:grpSp>
      <p:sp>
        <p:nvSpPr>
          <p:cNvPr id="34" name="TextBox 34"/>
          <p:cNvSpPr txBox="1"/>
          <p:nvPr/>
        </p:nvSpPr>
        <p:spPr>
          <a:xfrm>
            <a:off x="17830521" y="9829944"/>
            <a:ext cx="247325"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30</a:t>
            </a:r>
          </a:p>
        </p:txBody>
      </p:sp>
      <p:sp>
        <p:nvSpPr>
          <p:cNvPr id="35" name="TextBox 35"/>
          <p:cNvSpPr txBox="1"/>
          <p:nvPr/>
        </p:nvSpPr>
        <p:spPr>
          <a:xfrm>
            <a:off x="1028700" y="1019175"/>
            <a:ext cx="16230600" cy="1165225"/>
          </a:xfrm>
          <a:prstGeom prst="rect">
            <a:avLst/>
          </a:prstGeom>
        </p:spPr>
        <p:txBody>
          <a:bodyPr lIns="0" tIns="0" rIns="0" bIns="0" rtlCol="0" anchor="t">
            <a:spAutoFit/>
          </a:bodyPr>
          <a:lstStyle/>
          <a:p>
            <a:pPr algn="l">
              <a:lnSpc>
                <a:spcPts val="4400"/>
              </a:lnSpc>
            </a:pPr>
            <a:r>
              <a:rPr lang="en-US" sz="4000">
                <a:solidFill>
                  <a:srgbClr val="355989"/>
                </a:solidFill>
                <a:latin typeface="Poppins Bold"/>
                <a:ea typeface="Poppins Bold"/>
                <a:cs typeface="Poppins Bold"/>
                <a:sym typeface="Poppins Bold"/>
              </a:rPr>
              <a:t>All AirBox products are compliant with ventilation standards today and tomorrow</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07313" y="8157465"/>
            <a:ext cx="1720104" cy="1720104"/>
          </a:xfrm>
          <a:custGeom>
            <a:avLst/>
            <a:gdLst/>
            <a:ahLst/>
            <a:cxnLst/>
            <a:rect l="l" t="t" r="r" b="b"/>
            <a:pathLst>
              <a:path w="1720104" h="1720104">
                <a:moveTo>
                  <a:pt x="0" y="0"/>
                </a:moveTo>
                <a:lnTo>
                  <a:pt x="1720104" y="0"/>
                </a:lnTo>
                <a:lnTo>
                  <a:pt x="1720104" y="1720104"/>
                </a:lnTo>
                <a:lnTo>
                  <a:pt x="0" y="1720104"/>
                </a:lnTo>
                <a:lnTo>
                  <a:pt x="0" y="0"/>
                </a:lnTo>
                <a:close/>
              </a:path>
            </a:pathLst>
          </a:custGeom>
          <a:blipFill>
            <a:blip r:embed="rId2"/>
            <a:stretch>
              <a:fillRect/>
            </a:stretch>
          </a:blipFill>
        </p:spPr>
        <p:txBody>
          <a:bodyPr/>
          <a:lstStyle/>
          <a:p>
            <a:endParaRPr lang="en-US"/>
          </a:p>
        </p:txBody>
      </p:sp>
      <p:sp>
        <p:nvSpPr>
          <p:cNvPr id="3" name="Freeform 3"/>
          <p:cNvSpPr/>
          <p:nvPr/>
        </p:nvSpPr>
        <p:spPr>
          <a:xfrm>
            <a:off x="7575551" y="8288479"/>
            <a:ext cx="1568449" cy="1706842"/>
          </a:xfrm>
          <a:custGeom>
            <a:avLst/>
            <a:gdLst/>
            <a:ahLst/>
            <a:cxnLst/>
            <a:rect l="l" t="t" r="r" b="b"/>
            <a:pathLst>
              <a:path w="1568449" h="1706842">
                <a:moveTo>
                  <a:pt x="0" y="0"/>
                </a:moveTo>
                <a:lnTo>
                  <a:pt x="1568449" y="0"/>
                </a:lnTo>
                <a:lnTo>
                  <a:pt x="1568449" y="1706842"/>
                </a:lnTo>
                <a:lnTo>
                  <a:pt x="0" y="1706842"/>
                </a:lnTo>
                <a:lnTo>
                  <a:pt x="0" y="0"/>
                </a:lnTo>
                <a:close/>
              </a:path>
            </a:pathLst>
          </a:custGeom>
          <a:blipFill>
            <a:blip r:embed="rId3"/>
            <a:stretch>
              <a:fillRect l="-26397" t="-23129" r="-246962" b="-39344"/>
            </a:stretch>
          </a:blipFill>
        </p:spPr>
        <p:txBody>
          <a:bodyPr/>
          <a:lstStyle/>
          <a:p>
            <a:endParaRPr lang="en-US"/>
          </a:p>
        </p:txBody>
      </p:sp>
      <p:sp>
        <p:nvSpPr>
          <p:cNvPr id="4" name="TextBox 4"/>
          <p:cNvSpPr txBox="1"/>
          <p:nvPr/>
        </p:nvSpPr>
        <p:spPr>
          <a:xfrm>
            <a:off x="1028700" y="914400"/>
            <a:ext cx="16357226" cy="446359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Welcome to the forefront of change. </a:t>
            </a:r>
          </a:p>
          <a:p>
            <a:pPr algn="l">
              <a:lnSpc>
                <a:spcPts val="4200"/>
              </a:lnSpc>
            </a:pPr>
            <a:endParaRPr lang="en-US" sz="3999">
              <a:solidFill>
                <a:srgbClr val="355989"/>
              </a:solidFill>
              <a:latin typeface="Poppins Bold"/>
              <a:ea typeface="Poppins Bold"/>
              <a:cs typeface="Poppins Bold"/>
              <a:sym typeface="Poppins Bold"/>
            </a:endParaRPr>
          </a:p>
          <a:p>
            <a:pPr algn="l">
              <a:lnSpc>
                <a:spcPts val="4200"/>
              </a:lnSpc>
            </a:pPr>
            <a:r>
              <a:rPr lang="en-US" sz="3000">
                <a:solidFill>
                  <a:srgbClr val="355989"/>
                </a:solidFill>
                <a:latin typeface="Poppins"/>
                <a:ea typeface="Poppins"/>
                <a:cs typeface="Poppins"/>
                <a:sym typeface="Poppins"/>
              </a:rPr>
              <a:t>It's about time we stand together to champion a cause that affects us all - clean air. </a:t>
            </a:r>
          </a:p>
          <a:p>
            <a:pPr algn="l">
              <a:lnSpc>
                <a:spcPts val="4200"/>
              </a:lnSpc>
            </a:pPr>
            <a:endParaRPr lang="en-US" sz="3000">
              <a:solidFill>
                <a:srgbClr val="355989"/>
              </a:solidFill>
              <a:latin typeface="Poppins"/>
              <a:ea typeface="Poppins"/>
              <a:cs typeface="Poppins"/>
              <a:sym typeface="Poppins"/>
            </a:endParaRPr>
          </a:p>
          <a:p>
            <a:pPr algn="l">
              <a:lnSpc>
                <a:spcPts val="4200"/>
              </a:lnSpc>
            </a:pPr>
            <a:r>
              <a:rPr lang="en-US" sz="3000">
                <a:solidFill>
                  <a:srgbClr val="355989"/>
                </a:solidFill>
                <a:latin typeface="Poppins"/>
                <a:ea typeface="Poppins"/>
                <a:cs typeface="Poppins"/>
                <a:sym typeface="Poppins"/>
              </a:rPr>
              <a:t>With Alpha Energy Solutions and AirBox combined deep-rooted expertise and unwavering commitment, we're not just talking about solutions; we're implementing them. Join us as we lead the clean air revolution, crafting a healthier America for generations to come.</a:t>
            </a:r>
          </a:p>
        </p:txBody>
      </p:sp>
      <p:sp>
        <p:nvSpPr>
          <p:cNvPr id="5" name="TextBox 5"/>
          <p:cNvSpPr txBox="1"/>
          <p:nvPr/>
        </p:nvSpPr>
        <p:spPr>
          <a:xfrm>
            <a:off x="17861842" y="9829944"/>
            <a:ext cx="184682"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31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txBody>
          <a:bodyPr/>
          <a:lstStyle/>
          <a:p>
            <a:endParaRPr lang="en-US"/>
          </a:p>
        </p:txBody>
      </p:sp>
      <p:sp>
        <p:nvSpPr>
          <p:cNvPr id="3" name="TextBox 3"/>
          <p:cNvSpPr txBox="1"/>
          <p:nvPr/>
        </p:nvSpPr>
        <p:spPr>
          <a:xfrm>
            <a:off x="2319438" y="2914293"/>
            <a:ext cx="13261352" cy="3375808"/>
          </a:xfrm>
          <a:prstGeom prst="rect">
            <a:avLst/>
          </a:prstGeom>
        </p:spPr>
        <p:txBody>
          <a:bodyPr lIns="0" tIns="0" rIns="0" bIns="0" rtlCol="0" anchor="t">
            <a:spAutoFit/>
          </a:bodyPr>
          <a:lstStyle/>
          <a:p>
            <a:pPr algn="l">
              <a:lnSpc>
                <a:spcPts val="4480"/>
              </a:lnSpc>
            </a:pPr>
            <a:r>
              <a:rPr lang="en-US" sz="3200">
                <a:solidFill>
                  <a:srgbClr val="355989"/>
                </a:solidFill>
                <a:latin typeface="Poppins Bold"/>
                <a:ea typeface="Poppins Bold"/>
                <a:cs typeface="Poppins Bold"/>
                <a:sym typeface="Poppins Bold"/>
              </a:rPr>
              <a:t>Indoor air quality has become more important than ever. </a:t>
            </a:r>
          </a:p>
          <a:p>
            <a:pPr algn="l">
              <a:lnSpc>
                <a:spcPts val="4480"/>
              </a:lnSpc>
            </a:pPr>
            <a:endParaRPr lang="en-US" sz="3200">
              <a:solidFill>
                <a:srgbClr val="355989"/>
              </a:solidFill>
              <a:latin typeface="Poppins Bold"/>
              <a:ea typeface="Poppins Bold"/>
              <a:cs typeface="Poppins Bold"/>
              <a:sym typeface="Poppins Bold"/>
            </a:endParaRPr>
          </a:p>
          <a:p>
            <a:pPr algn="l">
              <a:lnSpc>
                <a:spcPts val="4480"/>
              </a:lnSpc>
            </a:pPr>
            <a:r>
              <a:rPr lang="en-US" sz="3200">
                <a:solidFill>
                  <a:srgbClr val="355989"/>
                </a:solidFill>
                <a:latin typeface="Poppins Bold"/>
                <a:ea typeface="Poppins Bold"/>
                <a:cs typeface="Poppins Bold"/>
                <a:sym typeface="Poppins Bold"/>
              </a:rPr>
              <a:t>With new challenges to air cleanliness, such as COVID-19 and wildfire smoke, people are realizing how bad indoor air can be, and Alpha Energy Solutions, partnered with AirBox, is leading the way in the clean air revolution.</a:t>
            </a:r>
          </a:p>
        </p:txBody>
      </p:sp>
      <p:sp>
        <p:nvSpPr>
          <p:cNvPr id="4" name="TextBox 4"/>
          <p:cNvSpPr txBox="1"/>
          <p:nvPr/>
        </p:nvSpPr>
        <p:spPr>
          <a:xfrm>
            <a:off x="17890262" y="9829944"/>
            <a:ext cx="127843" cy="283210"/>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577014"/>
            <a:ext cx="4311523" cy="4322693"/>
          </a:xfrm>
          <a:custGeom>
            <a:avLst/>
            <a:gdLst/>
            <a:ahLst/>
            <a:cxnLst/>
            <a:rect l="l" t="t" r="r" b="b"/>
            <a:pathLst>
              <a:path w="4311523" h="4322693">
                <a:moveTo>
                  <a:pt x="0" y="0"/>
                </a:moveTo>
                <a:lnTo>
                  <a:pt x="4311523" y="0"/>
                </a:lnTo>
                <a:lnTo>
                  <a:pt x="4311523" y="4322693"/>
                </a:lnTo>
                <a:lnTo>
                  <a:pt x="0" y="4322693"/>
                </a:lnTo>
                <a:lnTo>
                  <a:pt x="0" y="0"/>
                </a:lnTo>
                <a:close/>
              </a:path>
            </a:pathLst>
          </a:custGeom>
          <a:blipFill>
            <a:blip r:embed="rId2"/>
            <a:stretch>
              <a:fillRect/>
            </a:stretch>
          </a:blipFill>
        </p:spPr>
        <p:txBody>
          <a:bodyPr/>
          <a:lstStyle/>
          <a:p>
            <a:endParaRPr lang="en-US"/>
          </a:p>
        </p:txBody>
      </p:sp>
      <p:sp>
        <p:nvSpPr>
          <p:cNvPr id="3" name="Freeform 3"/>
          <p:cNvSpPr/>
          <p:nvPr/>
        </p:nvSpPr>
        <p:spPr>
          <a:xfrm>
            <a:off x="12099730" y="4385004"/>
            <a:ext cx="5159570" cy="3178984"/>
          </a:xfrm>
          <a:custGeom>
            <a:avLst/>
            <a:gdLst/>
            <a:ahLst/>
            <a:cxnLst/>
            <a:rect l="l" t="t" r="r" b="b"/>
            <a:pathLst>
              <a:path w="5159570" h="3178984">
                <a:moveTo>
                  <a:pt x="0" y="0"/>
                </a:moveTo>
                <a:lnTo>
                  <a:pt x="5159570" y="0"/>
                </a:lnTo>
                <a:lnTo>
                  <a:pt x="5159570" y="3178984"/>
                </a:lnTo>
                <a:lnTo>
                  <a:pt x="0" y="317898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802036" y="5143500"/>
            <a:ext cx="1483381" cy="1483381"/>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DEDCA"/>
            </a:solidFill>
          </p:spPr>
          <p:txBody>
            <a:bodyPr/>
            <a:lstStyle/>
            <a:p>
              <a:endParaRPr lang="en-US"/>
            </a:p>
          </p:txBody>
        </p:sp>
        <p:sp>
          <p:nvSpPr>
            <p:cNvPr id="6" name="TextBox 6"/>
            <p:cNvSpPr txBox="1"/>
            <p:nvPr/>
          </p:nvSpPr>
          <p:spPr>
            <a:xfrm>
              <a:off x="0" y="136525"/>
              <a:ext cx="711200" cy="473075"/>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1028700" y="914400"/>
            <a:ext cx="13509546" cy="717550"/>
          </a:xfrm>
          <a:prstGeom prst="rect">
            <a:avLst/>
          </a:prstGeom>
        </p:spPr>
        <p:txBody>
          <a:bodyPr lIns="0" tIns="0" rIns="0" bIns="0" rtlCol="0" anchor="t">
            <a:spAutoFit/>
          </a:bodyPr>
          <a:lstStyle/>
          <a:p>
            <a:pPr algn="ctr">
              <a:lnSpc>
                <a:spcPts val="5599"/>
              </a:lnSpc>
            </a:pPr>
            <a:r>
              <a:rPr lang="en-US" sz="3999">
                <a:solidFill>
                  <a:srgbClr val="355989"/>
                </a:solidFill>
                <a:latin typeface="Poppins Bold"/>
                <a:ea typeface="Poppins Bold"/>
                <a:cs typeface="Poppins Bold"/>
                <a:sym typeface="Poppins Bold"/>
              </a:rPr>
              <a:t>The new IAQ paradigm shifts towards 3 major goals </a:t>
            </a:r>
          </a:p>
        </p:txBody>
      </p:sp>
      <p:sp>
        <p:nvSpPr>
          <p:cNvPr id="8" name="TextBox 8"/>
          <p:cNvSpPr txBox="1"/>
          <p:nvPr/>
        </p:nvSpPr>
        <p:spPr>
          <a:xfrm>
            <a:off x="1087398" y="2459896"/>
            <a:ext cx="4275534" cy="566420"/>
          </a:xfrm>
          <a:prstGeom prst="rect">
            <a:avLst/>
          </a:prstGeom>
        </p:spPr>
        <p:txBody>
          <a:bodyPr lIns="0" tIns="0" rIns="0" bIns="0" rtlCol="0" anchor="t">
            <a:spAutoFit/>
          </a:bodyPr>
          <a:lstStyle/>
          <a:p>
            <a:pPr algn="ctr">
              <a:lnSpc>
                <a:spcPts val="4480"/>
              </a:lnSpc>
            </a:pPr>
            <a:r>
              <a:rPr lang="en-US" sz="3200" dirty="0">
                <a:solidFill>
                  <a:srgbClr val="355989"/>
                </a:solidFill>
                <a:latin typeface="Poppins Bold"/>
                <a:ea typeface="Poppins Bold"/>
                <a:cs typeface="Poppins Bold"/>
                <a:sym typeface="Poppins Bold"/>
              </a:rPr>
              <a:t>Health and Wellness</a:t>
            </a:r>
          </a:p>
        </p:txBody>
      </p:sp>
      <p:sp>
        <p:nvSpPr>
          <p:cNvPr id="9" name="Freeform 9"/>
          <p:cNvSpPr/>
          <p:nvPr/>
        </p:nvSpPr>
        <p:spPr>
          <a:xfrm>
            <a:off x="7864666" y="3816444"/>
            <a:ext cx="2149752" cy="2158052"/>
          </a:xfrm>
          <a:custGeom>
            <a:avLst/>
            <a:gdLst/>
            <a:ahLst/>
            <a:cxnLst/>
            <a:rect l="l" t="t" r="r" b="b"/>
            <a:pathLst>
              <a:path w="2149752" h="2158052">
                <a:moveTo>
                  <a:pt x="0" y="0"/>
                </a:moveTo>
                <a:lnTo>
                  <a:pt x="2149752" y="0"/>
                </a:lnTo>
                <a:lnTo>
                  <a:pt x="2149752" y="2158052"/>
                </a:lnTo>
                <a:lnTo>
                  <a:pt x="0" y="2158052"/>
                </a:lnTo>
                <a:lnTo>
                  <a:pt x="0" y="0"/>
                </a:lnTo>
                <a:close/>
              </a:path>
            </a:pathLst>
          </a:custGeom>
          <a:blipFill>
            <a:blip r:embed="rId4"/>
            <a:stretch>
              <a:fillRect/>
            </a:stretch>
          </a:blipFill>
        </p:spPr>
        <p:txBody>
          <a:bodyPr/>
          <a:lstStyle/>
          <a:p>
            <a:endParaRPr lang="en-US"/>
          </a:p>
        </p:txBody>
      </p:sp>
      <p:sp>
        <p:nvSpPr>
          <p:cNvPr id="10" name="Freeform 10"/>
          <p:cNvSpPr/>
          <p:nvPr/>
        </p:nvSpPr>
        <p:spPr>
          <a:xfrm>
            <a:off x="7783473" y="6156913"/>
            <a:ext cx="2312138" cy="2312138"/>
          </a:xfrm>
          <a:custGeom>
            <a:avLst/>
            <a:gdLst/>
            <a:ahLst/>
            <a:cxnLst/>
            <a:rect l="l" t="t" r="r" b="b"/>
            <a:pathLst>
              <a:path w="2312138" h="2312138">
                <a:moveTo>
                  <a:pt x="0" y="0"/>
                </a:moveTo>
                <a:lnTo>
                  <a:pt x="2312138" y="0"/>
                </a:lnTo>
                <a:lnTo>
                  <a:pt x="2312138" y="2312138"/>
                </a:lnTo>
                <a:lnTo>
                  <a:pt x="0" y="2312138"/>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7878456" y="2730018"/>
            <a:ext cx="2135961" cy="566420"/>
          </a:xfrm>
          <a:prstGeom prst="rect">
            <a:avLst/>
          </a:prstGeom>
        </p:spPr>
        <p:txBody>
          <a:bodyPr wrap="square" lIns="0" tIns="0" rIns="0" bIns="0" rtlCol="0" anchor="t">
            <a:spAutoFit/>
          </a:bodyPr>
          <a:lstStyle/>
          <a:p>
            <a:pPr algn="ctr">
              <a:lnSpc>
                <a:spcPts val="4480"/>
              </a:lnSpc>
            </a:pPr>
            <a:r>
              <a:rPr lang="en-US" sz="3200" dirty="0">
                <a:solidFill>
                  <a:srgbClr val="355989"/>
                </a:solidFill>
                <a:latin typeface="Poppins Bold"/>
                <a:ea typeface="Poppins Bold"/>
                <a:cs typeface="Poppins Bold"/>
                <a:sym typeface="Poppins Bold"/>
              </a:rPr>
              <a:t>Resilience</a:t>
            </a:r>
          </a:p>
        </p:txBody>
      </p:sp>
      <p:sp>
        <p:nvSpPr>
          <p:cNvPr id="12" name="TextBox 12"/>
          <p:cNvSpPr txBox="1"/>
          <p:nvPr/>
        </p:nvSpPr>
        <p:spPr>
          <a:xfrm>
            <a:off x="12936441" y="2482262"/>
            <a:ext cx="3486147" cy="1128395"/>
          </a:xfrm>
          <a:prstGeom prst="rect">
            <a:avLst/>
          </a:prstGeom>
        </p:spPr>
        <p:txBody>
          <a:bodyPr lIns="0" tIns="0" rIns="0" bIns="0" rtlCol="0" anchor="t">
            <a:spAutoFit/>
          </a:bodyPr>
          <a:lstStyle/>
          <a:p>
            <a:pPr algn="ctr">
              <a:lnSpc>
                <a:spcPts val="4480"/>
              </a:lnSpc>
            </a:pPr>
            <a:r>
              <a:rPr lang="en-US" sz="3200" dirty="0">
                <a:solidFill>
                  <a:srgbClr val="355989"/>
                </a:solidFill>
                <a:latin typeface="Poppins Bold"/>
                <a:ea typeface="Poppins Bold"/>
                <a:cs typeface="Poppins Bold"/>
                <a:sym typeface="Poppins Bold"/>
              </a:rPr>
              <a:t>Sustainability &amp; Decarbonization</a:t>
            </a:r>
          </a:p>
        </p:txBody>
      </p:sp>
      <p:grpSp>
        <p:nvGrpSpPr>
          <p:cNvPr id="13" name="Group 13"/>
          <p:cNvGrpSpPr/>
          <p:nvPr/>
        </p:nvGrpSpPr>
        <p:grpSpPr>
          <a:xfrm>
            <a:off x="10458209" y="5143500"/>
            <a:ext cx="1483381" cy="1483381"/>
            <a:chOff x="0" y="0"/>
            <a:chExt cx="812800" cy="812800"/>
          </a:xfrm>
        </p:grpSpPr>
        <p:sp>
          <p:nvSpPr>
            <p:cNvPr id="14" name="Freeform 1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CDEDCA"/>
            </a:solidFill>
          </p:spPr>
          <p:txBody>
            <a:bodyPr/>
            <a:lstStyle/>
            <a:p>
              <a:endParaRPr lang="en-US"/>
            </a:p>
          </p:txBody>
        </p:sp>
        <p:sp>
          <p:nvSpPr>
            <p:cNvPr id="15" name="TextBox 15"/>
            <p:cNvSpPr txBox="1"/>
            <p:nvPr/>
          </p:nvSpPr>
          <p:spPr>
            <a:xfrm>
              <a:off x="0" y="136525"/>
              <a:ext cx="711200" cy="473075"/>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17890390" y="9829944"/>
            <a:ext cx="127586"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l="-91" r="-91"/>
            </a:stretch>
          </a:blipFill>
        </p:spPr>
        <p:txBody>
          <a:bodyPr/>
          <a:lstStyle/>
          <a:p>
            <a:endParaRPr lang="en-US"/>
          </a:p>
        </p:txBody>
      </p:sp>
      <p:sp>
        <p:nvSpPr>
          <p:cNvPr id="3" name="TextBox 3"/>
          <p:cNvSpPr txBox="1"/>
          <p:nvPr/>
        </p:nvSpPr>
        <p:spPr>
          <a:xfrm>
            <a:off x="17889646" y="9829944"/>
            <a:ext cx="129075"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6</a:t>
            </a:r>
          </a:p>
        </p:txBody>
      </p:sp>
      <p:grpSp>
        <p:nvGrpSpPr>
          <p:cNvPr id="4" name="Group 4"/>
          <p:cNvGrpSpPr/>
          <p:nvPr/>
        </p:nvGrpSpPr>
        <p:grpSpPr>
          <a:xfrm>
            <a:off x="-2234487" y="2008229"/>
            <a:ext cx="11552192" cy="6345006"/>
            <a:chOff x="0" y="0"/>
            <a:chExt cx="15402922" cy="8460008"/>
          </a:xfrm>
        </p:grpSpPr>
        <p:grpSp>
          <p:nvGrpSpPr>
            <p:cNvPr id="5" name="Group 5"/>
            <p:cNvGrpSpPr/>
            <p:nvPr/>
          </p:nvGrpSpPr>
          <p:grpSpPr>
            <a:xfrm>
              <a:off x="0" y="0"/>
              <a:ext cx="15402922" cy="8460008"/>
              <a:chOff x="0" y="0"/>
              <a:chExt cx="3042553" cy="1671113"/>
            </a:xfrm>
          </p:grpSpPr>
          <p:sp>
            <p:nvSpPr>
              <p:cNvPr id="6" name="Freeform 6"/>
              <p:cNvSpPr/>
              <p:nvPr/>
            </p:nvSpPr>
            <p:spPr>
              <a:xfrm>
                <a:off x="0" y="0"/>
                <a:ext cx="3042552" cy="1671113"/>
              </a:xfrm>
              <a:custGeom>
                <a:avLst/>
                <a:gdLst/>
                <a:ahLst/>
                <a:cxnLst/>
                <a:rect l="l" t="t" r="r" b="b"/>
                <a:pathLst>
                  <a:path w="3042552" h="1671113">
                    <a:moveTo>
                      <a:pt x="0" y="0"/>
                    </a:moveTo>
                    <a:lnTo>
                      <a:pt x="3042552" y="0"/>
                    </a:lnTo>
                    <a:lnTo>
                      <a:pt x="3042552" y="1671113"/>
                    </a:lnTo>
                    <a:lnTo>
                      <a:pt x="0" y="1671113"/>
                    </a:lnTo>
                    <a:close/>
                  </a:path>
                </a:pathLst>
              </a:custGeom>
              <a:solidFill>
                <a:srgbClr val="7CAEDF">
                  <a:alpha val="76863"/>
                </a:srgbClr>
              </a:solidFill>
            </p:spPr>
            <p:txBody>
              <a:bodyPr/>
              <a:lstStyle/>
              <a:p>
                <a:endParaRPr lang="en-US"/>
              </a:p>
            </p:txBody>
          </p:sp>
          <p:sp>
            <p:nvSpPr>
              <p:cNvPr id="7" name="TextBox 7"/>
              <p:cNvSpPr txBox="1"/>
              <p:nvPr/>
            </p:nvSpPr>
            <p:spPr>
              <a:xfrm>
                <a:off x="0" y="-66675"/>
                <a:ext cx="3042553" cy="1737788"/>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3613907" y="276676"/>
              <a:ext cx="11557409" cy="3463823"/>
            </a:xfrm>
            <a:prstGeom prst="rect">
              <a:avLst/>
            </a:prstGeom>
          </p:spPr>
          <p:txBody>
            <a:bodyPr lIns="0" tIns="0" rIns="0" bIns="0" rtlCol="0" anchor="t">
              <a:spAutoFit/>
            </a:bodyPr>
            <a:lstStyle/>
            <a:p>
              <a:pPr algn="l">
                <a:lnSpc>
                  <a:spcPts val="6600"/>
                </a:lnSpc>
              </a:pPr>
              <a:r>
                <a:rPr lang="en-US" sz="6000">
                  <a:solidFill>
                    <a:srgbClr val="FFFFFF"/>
                  </a:solidFill>
                  <a:latin typeface="Poppins Bold"/>
                  <a:ea typeface="Poppins Bold"/>
                  <a:cs typeface="Poppins Bold"/>
                  <a:sym typeface="Poppins Bold"/>
                </a:rPr>
                <a:t>Indoor Air Quality Assessment and Verification Testing</a:t>
              </a:r>
            </a:p>
          </p:txBody>
        </p:sp>
        <p:sp>
          <p:nvSpPr>
            <p:cNvPr id="9" name="TextBox 9"/>
            <p:cNvSpPr txBox="1"/>
            <p:nvPr/>
          </p:nvSpPr>
          <p:spPr>
            <a:xfrm>
              <a:off x="3613907" y="3889221"/>
              <a:ext cx="11557409" cy="4245302"/>
            </a:xfrm>
            <a:prstGeom prst="rect">
              <a:avLst/>
            </a:prstGeom>
          </p:spPr>
          <p:txBody>
            <a:bodyPr lIns="0" tIns="0" rIns="0" bIns="0" rtlCol="0" anchor="t">
              <a:spAutoFit/>
            </a:bodyPr>
            <a:lstStyle/>
            <a:p>
              <a:pPr algn="l">
                <a:lnSpc>
                  <a:spcPts val="3220"/>
                </a:lnSpc>
              </a:pPr>
              <a:r>
                <a:rPr lang="en-US" sz="2300">
                  <a:solidFill>
                    <a:srgbClr val="FFFFFF"/>
                  </a:solidFill>
                  <a:latin typeface="Poppins Italics"/>
                  <a:ea typeface="Poppins Italics"/>
                  <a:cs typeface="Poppins Italics"/>
                  <a:sym typeface="Poppins Italics"/>
                </a:rPr>
                <a:t>Alpha Energy Solutions is partnering with AirBox to provide a safer and cleaner indoor air environment by deploying technicians to perform air quality assessments. Derived from ASHRAE and LEED Standards, the AirBox® Indoor Air Quality Verification Testing was developed to analyze indoor air quality, assure acceptable IAQ, and support compliance to the ASHRAE 62.1-2022 Indoor Air Quality Procedure (IAQP).</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13247" y="0"/>
            <a:ext cx="15430500" cy="10287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8426494" cy="10287000"/>
            <a:chOff x="0" y="0"/>
            <a:chExt cx="2219323" cy="2709333"/>
          </a:xfrm>
        </p:grpSpPr>
        <p:sp>
          <p:nvSpPr>
            <p:cNvPr id="4" name="Freeform 4"/>
            <p:cNvSpPr/>
            <p:nvPr/>
          </p:nvSpPr>
          <p:spPr>
            <a:xfrm>
              <a:off x="0" y="0"/>
              <a:ext cx="2219323" cy="2709333"/>
            </a:xfrm>
            <a:custGeom>
              <a:avLst/>
              <a:gdLst/>
              <a:ahLst/>
              <a:cxnLst/>
              <a:rect l="l" t="t" r="r" b="b"/>
              <a:pathLst>
                <a:path w="2219323" h="2709333">
                  <a:moveTo>
                    <a:pt x="0" y="0"/>
                  </a:moveTo>
                  <a:lnTo>
                    <a:pt x="2219323" y="0"/>
                  </a:lnTo>
                  <a:lnTo>
                    <a:pt x="2219323" y="2709333"/>
                  </a:lnTo>
                  <a:lnTo>
                    <a:pt x="0" y="2709333"/>
                  </a:lnTo>
                  <a:close/>
                </a:path>
              </a:pathLst>
            </a:custGeom>
            <a:solidFill>
              <a:srgbClr val="355989">
                <a:alpha val="88627"/>
              </a:srgbClr>
            </a:solidFill>
          </p:spPr>
          <p:txBody>
            <a:bodyPr/>
            <a:lstStyle/>
            <a:p>
              <a:endParaRPr lang="en-US"/>
            </a:p>
          </p:txBody>
        </p:sp>
        <p:sp>
          <p:nvSpPr>
            <p:cNvPr id="5" name="TextBox 5"/>
            <p:cNvSpPr txBox="1"/>
            <p:nvPr/>
          </p:nvSpPr>
          <p:spPr>
            <a:xfrm>
              <a:off x="0" y="-66675"/>
              <a:ext cx="2219323" cy="2776008"/>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327047" y="1362075"/>
            <a:ext cx="7772400" cy="74771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Our Alpha Energy Solutions technicians, trained and certified by AirBox® LEED Professional and Environmental Scientist, will provide a quantitative assessment of particulate and gaseous contaminants. </a:t>
            </a:r>
          </a:p>
          <a:p>
            <a:pPr algn="l">
              <a:lnSpc>
                <a:spcPts val="4200"/>
              </a:lnSpc>
            </a:pPr>
            <a:endParaRPr lang="en-US" sz="3000">
              <a:solidFill>
                <a:srgbClr val="FFFFFF"/>
              </a:solidFill>
              <a:latin typeface="Poppins"/>
              <a:ea typeface="Poppins"/>
              <a:cs typeface="Poppins"/>
              <a:sym typeface="Poppins"/>
            </a:endParaRPr>
          </a:p>
          <a:p>
            <a:pPr algn="l">
              <a:lnSpc>
                <a:spcPts val="4200"/>
              </a:lnSpc>
            </a:pPr>
            <a:r>
              <a:rPr lang="en-US" sz="3000">
                <a:solidFill>
                  <a:srgbClr val="FFFFFF"/>
                </a:solidFill>
                <a:latin typeface="Poppins"/>
                <a:ea typeface="Poppins"/>
                <a:cs typeface="Poppins"/>
                <a:sym typeface="Poppins"/>
              </a:rPr>
              <a:t>We use highly calibrated sensors and air sampling diagnostic equipment to provide the most accurate results. We then combine our data with in-depth lab analysis performed by an accredited lab to ensure a comprehensive, accurate assessment of air quality. </a:t>
            </a:r>
          </a:p>
        </p:txBody>
      </p:sp>
      <p:sp>
        <p:nvSpPr>
          <p:cNvPr id="7" name="TextBox 7"/>
          <p:cNvSpPr txBox="1"/>
          <p:nvPr/>
        </p:nvSpPr>
        <p:spPr>
          <a:xfrm>
            <a:off x="17898711" y="9829944"/>
            <a:ext cx="110945"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67393"/>
            <a:ext cx="5402064" cy="6990907"/>
          </a:xfrm>
          <a:custGeom>
            <a:avLst/>
            <a:gdLst/>
            <a:ahLst/>
            <a:cxnLst/>
            <a:rect l="l" t="t" r="r" b="b"/>
            <a:pathLst>
              <a:path w="5402064" h="6990907">
                <a:moveTo>
                  <a:pt x="0" y="0"/>
                </a:moveTo>
                <a:lnTo>
                  <a:pt x="5402064" y="0"/>
                </a:lnTo>
                <a:lnTo>
                  <a:pt x="5402064" y="6990907"/>
                </a:lnTo>
                <a:lnTo>
                  <a:pt x="0" y="699090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36142" y="1909203"/>
            <a:ext cx="10023157" cy="2203179"/>
          </a:xfrm>
          <a:prstGeom prst="rect">
            <a:avLst/>
          </a:prstGeom>
        </p:spPr>
        <p:txBody>
          <a:bodyPr lIns="0" tIns="0" rIns="0" bIns="0" rtlCol="0" anchor="t">
            <a:spAutoFit/>
          </a:bodyPr>
          <a:lstStyle/>
          <a:p>
            <a:pPr algn="l">
              <a:lnSpc>
                <a:spcPts val="3500"/>
              </a:lnSpc>
            </a:pPr>
            <a:r>
              <a:rPr lang="en-US" sz="2500">
                <a:solidFill>
                  <a:srgbClr val="355989"/>
                </a:solidFill>
                <a:latin typeface="Poppins"/>
                <a:ea typeface="Poppins"/>
                <a:cs typeface="Poppins"/>
                <a:sym typeface="Poppins"/>
              </a:rPr>
              <a:t>Published in September 2022, this Standard specifies requirements for ventilation, </a:t>
            </a:r>
            <a:r>
              <a:rPr lang="en-US" sz="2500">
                <a:solidFill>
                  <a:srgbClr val="659962"/>
                </a:solidFill>
                <a:latin typeface="Poppins"/>
                <a:ea typeface="Poppins"/>
                <a:cs typeface="Poppins"/>
                <a:sym typeface="Poppins"/>
              </a:rPr>
              <a:t>air cleaning</a:t>
            </a:r>
            <a:r>
              <a:rPr lang="en-US" sz="2500">
                <a:solidFill>
                  <a:srgbClr val="355989"/>
                </a:solidFill>
                <a:latin typeface="Poppins"/>
                <a:ea typeface="Poppins"/>
                <a:cs typeface="Poppins"/>
                <a:sym typeface="Poppins"/>
              </a:rPr>
              <a:t>, and </a:t>
            </a:r>
            <a:r>
              <a:rPr lang="en-US" sz="2500">
                <a:solidFill>
                  <a:srgbClr val="659962"/>
                </a:solidFill>
                <a:latin typeface="Poppins"/>
                <a:ea typeface="Poppins"/>
                <a:cs typeface="Poppins"/>
                <a:sym typeface="Poppins"/>
              </a:rPr>
              <a:t>design limits for harmful contaminants in all commercial buildings</a:t>
            </a:r>
            <a:r>
              <a:rPr lang="en-US" sz="2500">
                <a:solidFill>
                  <a:srgbClr val="355989"/>
                </a:solidFill>
                <a:latin typeface="Poppins"/>
                <a:ea typeface="Poppins"/>
                <a:cs typeface="Poppins"/>
                <a:sym typeface="Poppins"/>
              </a:rPr>
              <a:t> except healthcare facilities (Standard 170) and laboratories with hazardous materials.</a:t>
            </a:r>
          </a:p>
        </p:txBody>
      </p:sp>
      <p:sp>
        <p:nvSpPr>
          <p:cNvPr id="4" name="TextBox 4"/>
          <p:cNvSpPr txBox="1"/>
          <p:nvPr/>
        </p:nvSpPr>
        <p:spPr>
          <a:xfrm>
            <a:off x="1028700" y="914400"/>
            <a:ext cx="10248900" cy="682174"/>
          </a:xfrm>
          <a:prstGeom prst="rect">
            <a:avLst/>
          </a:prstGeom>
        </p:spPr>
        <p:txBody>
          <a:bodyPr wrap="square" lIns="0" tIns="0" rIns="0" bIns="0" rtlCol="0" anchor="t">
            <a:spAutoFit/>
          </a:bodyPr>
          <a:lstStyle/>
          <a:p>
            <a:pPr algn="l">
              <a:lnSpc>
                <a:spcPts val="5599"/>
              </a:lnSpc>
            </a:pPr>
            <a:r>
              <a:rPr lang="en-US" sz="3999" dirty="0">
                <a:solidFill>
                  <a:srgbClr val="355989"/>
                </a:solidFill>
                <a:latin typeface="Poppins Bold"/>
                <a:ea typeface="Poppins Bold"/>
                <a:cs typeface="Poppins Bold"/>
                <a:sym typeface="Poppins Bold"/>
              </a:rPr>
              <a:t>What is ASHRAE Standard 62.1-2022?</a:t>
            </a:r>
          </a:p>
        </p:txBody>
      </p:sp>
      <p:grpSp>
        <p:nvGrpSpPr>
          <p:cNvPr id="5" name="Group 5"/>
          <p:cNvGrpSpPr/>
          <p:nvPr/>
        </p:nvGrpSpPr>
        <p:grpSpPr>
          <a:xfrm>
            <a:off x="6713243" y="4324494"/>
            <a:ext cx="12139037" cy="5553075"/>
            <a:chOff x="0" y="0"/>
            <a:chExt cx="3197113" cy="1462538"/>
          </a:xfrm>
        </p:grpSpPr>
        <p:sp>
          <p:nvSpPr>
            <p:cNvPr id="6" name="Freeform 6"/>
            <p:cNvSpPr/>
            <p:nvPr/>
          </p:nvSpPr>
          <p:spPr>
            <a:xfrm>
              <a:off x="0" y="0"/>
              <a:ext cx="3197113" cy="1462538"/>
            </a:xfrm>
            <a:custGeom>
              <a:avLst/>
              <a:gdLst/>
              <a:ahLst/>
              <a:cxnLst/>
              <a:rect l="l" t="t" r="r" b="b"/>
              <a:pathLst>
                <a:path w="3197113" h="1462538">
                  <a:moveTo>
                    <a:pt x="0" y="0"/>
                  </a:moveTo>
                  <a:lnTo>
                    <a:pt x="3197113" y="0"/>
                  </a:lnTo>
                  <a:lnTo>
                    <a:pt x="3197113" y="1462538"/>
                  </a:lnTo>
                  <a:lnTo>
                    <a:pt x="0" y="1462538"/>
                  </a:lnTo>
                  <a:close/>
                </a:path>
              </a:pathLst>
            </a:custGeom>
            <a:solidFill>
              <a:srgbClr val="355989">
                <a:alpha val="11765"/>
              </a:srgbClr>
            </a:solidFill>
          </p:spPr>
          <p:txBody>
            <a:bodyPr/>
            <a:lstStyle/>
            <a:p>
              <a:endParaRPr lang="en-US"/>
            </a:p>
          </p:txBody>
        </p:sp>
        <p:sp>
          <p:nvSpPr>
            <p:cNvPr id="7" name="TextBox 7"/>
            <p:cNvSpPr txBox="1"/>
            <p:nvPr/>
          </p:nvSpPr>
          <p:spPr>
            <a:xfrm>
              <a:off x="0" y="-66675"/>
              <a:ext cx="3197113" cy="1529213"/>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7236142" y="4521019"/>
            <a:ext cx="10023157" cy="5160025"/>
            <a:chOff x="0" y="0"/>
            <a:chExt cx="13364210" cy="6880033"/>
          </a:xfrm>
        </p:grpSpPr>
        <p:sp>
          <p:nvSpPr>
            <p:cNvPr id="9" name="TextBox 9"/>
            <p:cNvSpPr txBox="1"/>
            <p:nvPr/>
          </p:nvSpPr>
          <p:spPr>
            <a:xfrm>
              <a:off x="0" y="747839"/>
              <a:ext cx="13364210" cy="6132195"/>
            </a:xfrm>
            <a:prstGeom prst="rect">
              <a:avLst/>
            </a:prstGeom>
          </p:spPr>
          <p:txBody>
            <a:bodyPr lIns="0" tIns="0" rIns="0" bIns="0" rtlCol="0" anchor="t">
              <a:spAutoFit/>
            </a:bodyPr>
            <a:lstStyle/>
            <a:p>
              <a:pPr algn="l">
                <a:lnSpc>
                  <a:spcPts val="3360"/>
                </a:lnSpc>
              </a:pPr>
              <a:r>
                <a:rPr lang="en-US" sz="2400">
                  <a:solidFill>
                    <a:srgbClr val="355989"/>
                  </a:solidFill>
                  <a:latin typeface="Poppins"/>
                  <a:ea typeface="Poppins"/>
                  <a:cs typeface="Poppins"/>
                  <a:sym typeface="Poppins"/>
                </a:rPr>
                <a:t>1.1 The purpose of this standard is to specify minimum ventilation rates and other measures intended to provide indoor air quality (IAQ) that is acceptable to human occupants and that minimizes adverse health effects.</a:t>
              </a:r>
            </a:p>
            <a:p>
              <a:pPr algn="l">
                <a:lnSpc>
                  <a:spcPts val="3360"/>
                </a:lnSpc>
              </a:pPr>
              <a:endParaRPr lang="en-US" sz="2400">
                <a:solidFill>
                  <a:srgbClr val="355989"/>
                </a:solidFill>
                <a:latin typeface="Poppins"/>
                <a:ea typeface="Poppins"/>
                <a:cs typeface="Poppins"/>
                <a:sym typeface="Poppins"/>
              </a:endParaRPr>
            </a:p>
            <a:p>
              <a:pPr algn="l">
                <a:lnSpc>
                  <a:spcPts val="3360"/>
                </a:lnSpc>
              </a:pPr>
              <a:r>
                <a:rPr lang="en-US" sz="2400">
                  <a:solidFill>
                    <a:srgbClr val="355989"/>
                  </a:solidFill>
                  <a:latin typeface="Poppins"/>
                  <a:ea typeface="Poppins"/>
                  <a:cs typeface="Poppins"/>
                  <a:sym typeface="Poppins"/>
                </a:rPr>
                <a:t>1.2 This standard is intended for regulatory application to new buildings, additions to existing buildings, and those changes to existing buildings that are identified in the body of the standard.</a:t>
              </a:r>
            </a:p>
            <a:p>
              <a:pPr algn="l">
                <a:lnSpc>
                  <a:spcPts val="3360"/>
                </a:lnSpc>
              </a:pPr>
              <a:endParaRPr lang="en-US" sz="2400">
                <a:solidFill>
                  <a:srgbClr val="355989"/>
                </a:solidFill>
                <a:latin typeface="Poppins"/>
                <a:ea typeface="Poppins"/>
                <a:cs typeface="Poppins"/>
                <a:sym typeface="Poppins"/>
              </a:endParaRPr>
            </a:p>
            <a:p>
              <a:pPr algn="l">
                <a:lnSpc>
                  <a:spcPts val="3360"/>
                </a:lnSpc>
              </a:pPr>
              <a:r>
                <a:rPr lang="en-US" sz="2400">
                  <a:solidFill>
                    <a:srgbClr val="355989"/>
                  </a:solidFill>
                  <a:latin typeface="Poppins"/>
                  <a:ea typeface="Poppins"/>
                  <a:cs typeface="Poppins"/>
                  <a:sym typeface="Poppins"/>
                </a:rPr>
                <a:t>1.3 This standard is intended to be used to guide the improvement of IAQ in existing buildings. </a:t>
              </a:r>
            </a:p>
          </p:txBody>
        </p:sp>
        <p:sp>
          <p:nvSpPr>
            <p:cNvPr id="10" name="TextBox 10"/>
            <p:cNvSpPr txBox="1"/>
            <p:nvPr/>
          </p:nvSpPr>
          <p:spPr>
            <a:xfrm>
              <a:off x="0" y="-85725"/>
              <a:ext cx="11868434" cy="726652"/>
            </a:xfrm>
            <a:prstGeom prst="rect">
              <a:avLst/>
            </a:prstGeom>
          </p:spPr>
          <p:txBody>
            <a:bodyPr lIns="0" tIns="0" rIns="0" bIns="0" rtlCol="0" anchor="t">
              <a:spAutoFit/>
            </a:bodyPr>
            <a:lstStyle/>
            <a:p>
              <a:pPr algn="l">
                <a:lnSpc>
                  <a:spcPts val="4480"/>
                </a:lnSpc>
              </a:pPr>
              <a:r>
                <a:rPr lang="en-US" sz="3200">
                  <a:solidFill>
                    <a:srgbClr val="355989"/>
                  </a:solidFill>
                  <a:latin typeface="Poppins Bold"/>
                  <a:ea typeface="Poppins Bold"/>
                  <a:cs typeface="Poppins Bold"/>
                  <a:sym typeface="Poppins Bold"/>
                </a:rPr>
                <a:t>Purpose</a:t>
              </a:r>
            </a:p>
          </p:txBody>
        </p:sp>
      </p:grpSp>
      <p:sp>
        <p:nvSpPr>
          <p:cNvPr id="11" name="TextBox 11"/>
          <p:cNvSpPr txBox="1"/>
          <p:nvPr/>
        </p:nvSpPr>
        <p:spPr>
          <a:xfrm>
            <a:off x="17890052" y="9829944"/>
            <a:ext cx="128263"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72196" y="2134771"/>
            <a:ext cx="8336081" cy="10127377"/>
            <a:chOff x="0" y="0"/>
            <a:chExt cx="831115" cy="1009708"/>
          </a:xfrm>
        </p:grpSpPr>
        <p:sp>
          <p:nvSpPr>
            <p:cNvPr id="3" name="Freeform 3"/>
            <p:cNvSpPr/>
            <p:nvPr/>
          </p:nvSpPr>
          <p:spPr>
            <a:xfrm>
              <a:off x="0" y="0"/>
              <a:ext cx="831115" cy="1009709"/>
            </a:xfrm>
            <a:custGeom>
              <a:avLst/>
              <a:gdLst/>
              <a:ahLst/>
              <a:cxnLst/>
              <a:rect l="l" t="t" r="r" b="b"/>
              <a:pathLst>
                <a:path w="831115" h="1009709">
                  <a:moveTo>
                    <a:pt x="124201" y="0"/>
                  </a:moveTo>
                  <a:lnTo>
                    <a:pt x="706913" y="0"/>
                  </a:lnTo>
                  <a:cubicBezTo>
                    <a:pt x="775508" y="0"/>
                    <a:pt x="831115" y="55607"/>
                    <a:pt x="831115" y="124201"/>
                  </a:cubicBezTo>
                  <a:lnTo>
                    <a:pt x="831115" y="885507"/>
                  </a:lnTo>
                  <a:cubicBezTo>
                    <a:pt x="831115" y="954102"/>
                    <a:pt x="775508" y="1009709"/>
                    <a:pt x="706913" y="1009709"/>
                  </a:cubicBezTo>
                  <a:lnTo>
                    <a:pt x="124201" y="1009709"/>
                  </a:lnTo>
                  <a:cubicBezTo>
                    <a:pt x="55607" y="1009709"/>
                    <a:pt x="0" y="954102"/>
                    <a:pt x="0" y="885507"/>
                  </a:cubicBezTo>
                  <a:lnTo>
                    <a:pt x="0" y="124201"/>
                  </a:lnTo>
                  <a:cubicBezTo>
                    <a:pt x="0" y="55607"/>
                    <a:pt x="55607" y="0"/>
                    <a:pt x="124201" y="0"/>
                  </a:cubicBezTo>
                  <a:close/>
                </a:path>
              </a:pathLst>
            </a:custGeom>
            <a:solidFill>
              <a:srgbClr val="CA3B2A">
                <a:alpha val="80000"/>
              </a:srgbClr>
            </a:solidFill>
          </p:spPr>
          <p:txBody>
            <a:bodyPr/>
            <a:lstStyle/>
            <a:p>
              <a:endParaRPr lang="en-US"/>
            </a:p>
          </p:txBody>
        </p:sp>
        <p:sp>
          <p:nvSpPr>
            <p:cNvPr id="4" name="TextBox 4"/>
            <p:cNvSpPr txBox="1"/>
            <p:nvPr/>
          </p:nvSpPr>
          <p:spPr>
            <a:xfrm>
              <a:off x="0" y="-66675"/>
              <a:ext cx="831115" cy="1076383"/>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8667819" y="2586444"/>
            <a:ext cx="9222368" cy="6651724"/>
          </a:xfrm>
          <a:custGeom>
            <a:avLst/>
            <a:gdLst/>
            <a:ahLst/>
            <a:cxnLst/>
            <a:rect l="l" t="t" r="r" b="b"/>
            <a:pathLst>
              <a:path w="9222368" h="6651724">
                <a:moveTo>
                  <a:pt x="0" y="0"/>
                </a:moveTo>
                <a:lnTo>
                  <a:pt x="9222368" y="0"/>
                </a:lnTo>
                <a:lnTo>
                  <a:pt x="9222368" y="6651723"/>
                </a:lnTo>
                <a:lnTo>
                  <a:pt x="0" y="665172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613" y="914400"/>
            <a:ext cx="13239991" cy="1422400"/>
          </a:xfrm>
          <a:prstGeom prst="rect">
            <a:avLst/>
          </a:prstGeom>
        </p:spPr>
        <p:txBody>
          <a:bodyPr lIns="0" tIns="0" rIns="0" bIns="0" rtlCol="0" anchor="t">
            <a:spAutoFit/>
          </a:bodyPr>
          <a:lstStyle/>
          <a:p>
            <a:pPr algn="l">
              <a:lnSpc>
                <a:spcPts val="5599"/>
              </a:lnSpc>
            </a:pPr>
            <a:r>
              <a:rPr lang="en-US" sz="3999">
                <a:solidFill>
                  <a:srgbClr val="355989"/>
                </a:solidFill>
                <a:latin typeface="Poppins Bold"/>
                <a:ea typeface="Poppins Bold"/>
                <a:cs typeface="Poppins Bold"/>
                <a:sym typeface="Poppins Bold"/>
              </a:rPr>
              <a:t>Design Compounds and Design Limits Specified in Table 6-5 of Standard 62.1 -2019 and -2022</a:t>
            </a:r>
          </a:p>
        </p:txBody>
      </p:sp>
      <p:sp>
        <p:nvSpPr>
          <p:cNvPr id="7" name="TextBox 7"/>
          <p:cNvSpPr txBox="1"/>
          <p:nvPr/>
        </p:nvSpPr>
        <p:spPr>
          <a:xfrm>
            <a:off x="534839" y="3439144"/>
            <a:ext cx="7331393" cy="6144387"/>
          </a:xfrm>
          <a:prstGeom prst="rect">
            <a:avLst/>
          </a:prstGeom>
        </p:spPr>
        <p:txBody>
          <a:bodyPr lIns="0" tIns="0" rIns="0" bIns="0" rtlCol="0" anchor="t">
            <a:spAutoFit/>
          </a:bodyPr>
          <a:lstStyle/>
          <a:p>
            <a:pPr marL="518162" lvl="1" indent="-259081" algn="l">
              <a:lnSpc>
                <a:spcPts val="3624"/>
              </a:lnSpc>
              <a:buFont typeface="Arial"/>
              <a:buChar char="•"/>
            </a:pPr>
            <a:r>
              <a:rPr lang="en-US" sz="2400">
                <a:solidFill>
                  <a:srgbClr val="FFFFFF"/>
                </a:solidFill>
                <a:latin typeface="Poppins"/>
                <a:ea typeface="Poppins"/>
                <a:cs typeface="Poppins"/>
                <a:sym typeface="Poppins"/>
              </a:rPr>
              <a:t>Design compounds and design limits are defined in Addendum to 62.1-2019 passed in 2021 and 62.1-2022, Table 6-5. </a:t>
            </a:r>
          </a:p>
          <a:p>
            <a:pPr algn="l">
              <a:lnSpc>
                <a:spcPts val="2376"/>
              </a:lnSpc>
            </a:pPr>
            <a:endParaRPr lang="en-US" sz="2400">
              <a:solidFill>
                <a:srgbClr val="FFFFFF"/>
              </a:solidFill>
              <a:latin typeface="Poppins"/>
              <a:ea typeface="Poppins"/>
              <a:cs typeface="Poppins"/>
              <a:sym typeface="Poppins"/>
            </a:endParaRPr>
          </a:p>
          <a:p>
            <a:pPr marL="518162" lvl="1" indent="-259081" algn="l">
              <a:lnSpc>
                <a:spcPts val="3624"/>
              </a:lnSpc>
              <a:buFont typeface="Arial"/>
              <a:buChar char="•"/>
            </a:pPr>
            <a:r>
              <a:rPr lang="en-US" sz="2400">
                <a:solidFill>
                  <a:srgbClr val="FFFFFF"/>
                </a:solidFill>
                <a:latin typeface="Poppins"/>
                <a:ea typeface="Poppins"/>
                <a:cs typeface="Poppins"/>
                <a:sym typeface="Poppins"/>
              </a:rPr>
              <a:t>Mass-balance analysis is performed for each design compound using a combination of concentration levels found in the outdoor and indoor air to establish minimum outdoor airflow to reach acceptable air quality per Appendix F in 62.1.</a:t>
            </a:r>
          </a:p>
          <a:p>
            <a:pPr algn="l">
              <a:lnSpc>
                <a:spcPts val="2856"/>
              </a:lnSpc>
            </a:pPr>
            <a:endParaRPr lang="en-US" sz="2400">
              <a:solidFill>
                <a:srgbClr val="FFFFFF"/>
              </a:solidFill>
              <a:latin typeface="Poppins"/>
              <a:ea typeface="Poppins"/>
              <a:cs typeface="Poppins"/>
              <a:sym typeface="Poppins"/>
            </a:endParaRPr>
          </a:p>
          <a:p>
            <a:pPr marL="518162" lvl="1" indent="-259081" algn="l">
              <a:lnSpc>
                <a:spcPts val="3624"/>
              </a:lnSpc>
              <a:buFont typeface="Arial"/>
              <a:buChar char="•"/>
            </a:pPr>
            <a:r>
              <a:rPr lang="en-US" sz="2400">
                <a:solidFill>
                  <a:srgbClr val="FFFFFF"/>
                </a:solidFill>
                <a:latin typeface="Poppins"/>
                <a:ea typeface="Poppins"/>
                <a:cs typeface="Poppins"/>
                <a:sym typeface="Poppins"/>
              </a:rPr>
              <a:t>Engineers may apply more stringent limits to align with LEED or WELL standards or owner requirements. </a:t>
            </a:r>
          </a:p>
        </p:txBody>
      </p:sp>
      <p:sp>
        <p:nvSpPr>
          <p:cNvPr id="8" name="TextBox 8"/>
          <p:cNvSpPr txBox="1"/>
          <p:nvPr/>
        </p:nvSpPr>
        <p:spPr>
          <a:xfrm>
            <a:off x="17890187" y="9829944"/>
            <a:ext cx="127992" cy="283129"/>
          </a:xfrm>
          <a:prstGeom prst="rect">
            <a:avLst/>
          </a:prstGeom>
        </p:spPr>
        <p:txBody>
          <a:bodyPr lIns="0" tIns="0" rIns="0" bIns="0" rtlCol="0" anchor="t">
            <a:spAutoFit/>
          </a:bodyPr>
          <a:lstStyle/>
          <a:p>
            <a:pPr algn="ctr">
              <a:lnSpc>
                <a:spcPts val="2239"/>
              </a:lnSpc>
            </a:pPr>
            <a:r>
              <a:rPr lang="en-US" sz="1599">
                <a:solidFill>
                  <a:srgbClr val="000000"/>
                </a:solidFill>
                <a:latin typeface="Poppins"/>
                <a:ea typeface="Poppins"/>
                <a:cs typeface="Poppins"/>
                <a:sym typeface="Poppins"/>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2364</Words>
  <Application>Microsoft Office PowerPoint</Application>
  <PresentationFormat>Custom</PresentationFormat>
  <Paragraphs>199</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Poppins Semi-Bold</vt:lpstr>
      <vt:lpstr>Poppins Medium Italics</vt:lpstr>
      <vt:lpstr>Poppins Italics</vt:lpstr>
      <vt:lpstr>Poppins Bold</vt:lpstr>
      <vt:lpstr>Calibri</vt:lpstr>
      <vt:lpstr>Arial</vt:lpstr>
      <vt:lpstr>Poppins Medium</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AlphaxAirBox IAQVT Presentation</dc:title>
  <cp:lastModifiedBy>Halle Rainwater</cp:lastModifiedBy>
  <cp:revision>1</cp:revision>
  <dcterms:created xsi:type="dcterms:W3CDTF">2006-08-16T00:00:00Z</dcterms:created>
  <dcterms:modified xsi:type="dcterms:W3CDTF">2024-07-31T13:40:02Z</dcterms:modified>
  <dc:identifier>DAGJbsAtDNQ</dc:identifier>
</cp:coreProperties>
</file>